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8" r:id="rId3"/>
    <p:sldId id="330" r:id="rId4"/>
    <p:sldId id="336" r:id="rId5"/>
    <p:sldId id="337" r:id="rId6"/>
    <p:sldId id="338" r:id="rId7"/>
    <p:sldId id="339" r:id="rId8"/>
    <p:sldId id="340" r:id="rId9"/>
    <p:sldId id="341" r:id="rId10"/>
    <p:sldId id="342" r:id="rId11"/>
    <p:sldId id="291" r:id="rId12"/>
    <p:sldId id="259" r:id="rId13"/>
    <p:sldId id="299" r:id="rId14"/>
    <p:sldId id="260" r:id="rId15"/>
    <p:sldId id="300" r:id="rId16"/>
    <p:sldId id="320" r:id="rId17"/>
    <p:sldId id="262" r:id="rId18"/>
    <p:sldId id="302" r:id="rId19"/>
    <p:sldId id="303" r:id="rId20"/>
    <p:sldId id="261" r:id="rId21"/>
    <p:sldId id="301" r:id="rId22"/>
    <p:sldId id="321" r:id="rId23"/>
    <p:sldId id="263" r:id="rId24"/>
    <p:sldId id="307" r:id="rId25"/>
    <p:sldId id="306" r:id="rId26"/>
    <p:sldId id="264" r:id="rId27"/>
    <p:sldId id="313" r:id="rId28"/>
    <p:sldId id="314" r:id="rId29"/>
    <p:sldId id="322" r:id="rId30"/>
    <p:sldId id="323" r:id="rId31"/>
    <p:sldId id="265" r:id="rId32"/>
    <p:sldId id="332" r:id="rId33"/>
    <p:sldId id="333" r:id="rId34"/>
    <p:sldId id="309" r:id="rId35"/>
    <p:sldId id="334" r:id="rId36"/>
    <p:sldId id="267" r:id="rId37"/>
    <p:sldId id="310" r:id="rId38"/>
    <p:sldId id="311" r:id="rId39"/>
    <p:sldId id="266" r:id="rId40"/>
    <p:sldId id="318" r:id="rId41"/>
    <p:sldId id="325" r:id="rId42"/>
    <p:sldId id="268" r:id="rId43"/>
    <p:sldId id="316" r:id="rId44"/>
    <p:sldId id="335" r:id="rId45"/>
    <p:sldId id="328" r:id="rId46"/>
    <p:sldId id="343" r:id="rId47"/>
    <p:sldId id="344" r:id="rId48"/>
    <p:sldId id="345" r:id="rId49"/>
    <p:sldId id="290" r:id="rId5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2C117C0-C6EE-4CCC-A2DD-BD7B262232FD}" type="datetimeFigureOut">
              <a:rPr lang="fr-FR"/>
              <a:pPr>
                <a:defRPr/>
              </a:pPr>
              <a:t>16/01/2012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7B05A99-0C7F-49E2-8027-FE71317A4681}"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lvl1pPr>
              <a:defRPr/>
            </a:lvl1pPr>
          </a:lstStyle>
          <a:p>
            <a:pPr>
              <a:defRPr/>
            </a:pPr>
            <a:fld id="{F1EFE074-EA02-4F17-862F-DD0211A370FE}" type="datetime1">
              <a:rPr lang="fr-FR"/>
              <a:pPr>
                <a:defRPr/>
              </a:pPr>
              <a:t>16/01/2012</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D53C9392-06C6-4B7F-A596-EE33A3ED7DAA}" type="slidenum">
              <a:rPr lang="fr-BE"/>
              <a:pPr>
                <a:defRPr/>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BBBD74FA-F8BA-4570-9F7D-33CCCDBEA2B2}" type="datetime1">
              <a:rPr lang="fr-FR"/>
              <a:pPr>
                <a:defRPr/>
              </a:pPr>
              <a:t>16/01/2012</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2331C688-3E40-4457-8361-01BA8C10623C}" type="slidenum">
              <a:rPr lang="fr-BE"/>
              <a:pPr>
                <a:defRPr/>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AD1ADB64-8939-492E-916E-A04B39B450E5}" type="datetime1">
              <a:rPr lang="fr-FR"/>
              <a:pPr>
                <a:defRPr/>
              </a:pPr>
              <a:t>16/01/2012</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464A57EE-CD9F-4A0E-A654-984ECEAC3C0C}" type="slidenum">
              <a:rPr lang="fr-BE"/>
              <a:pPr>
                <a:defRPr/>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ADF10A5F-D9F3-4DD5-8357-9747A047A143}" type="datetime1">
              <a:rPr lang="fr-FR"/>
              <a:pPr>
                <a:defRPr/>
              </a:pPr>
              <a:t>16/01/2012</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9A138119-3FA5-4443-ABDE-66D2D980DE0A}" type="slidenum">
              <a:rPr lang="fr-BE"/>
              <a:pPr>
                <a:defRPr/>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F65F0A5E-6368-427D-BB0E-6AC6A05F4584}" type="datetime1">
              <a:rPr lang="fr-FR"/>
              <a:pPr>
                <a:defRPr/>
              </a:pPr>
              <a:t>16/01/2012</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A9869586-5568-489C-8C63-E52CB5939083}" type="slidenum">
              <a:rPr lang="fr-BE"/>
              <a:pPr>
                <a:defRPr/>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3"/>
          <p:cNvSpPr>
            <a:spLocks noGrp="1"/>
          </p:cNvSpPr>
          <p:nvPr>
            <p:ph type="dt" sz="half" idx="10"/>
          </p:nvPr>
        </p:nvSpPr>
        <p:spPr/>
        <p:txBody>
          <a:bodyPr/>
          <a:lstStyle>
            <a:lvl1pPr>
              <a:defRPr/>
            </a:lvl1pPr>
          </a:lstStyle>
          <a:p>
            <a:pPr>
              <a:defRPr/>
            </a:pPr>
            <a:fld id="{01CAD39B-D1A1-49AB-9520-DE1534C85515}" type="datetime1">
              <a:rPr lang="fr-FR"/>
              <a:pPr>
                <a:defRPr/>
              </a:pPr>
              <a:t>16/01/2012</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75A5AC69-E0B0-44B5-B7C9-F7BE850A60D3}" type="slidenum">
              <a:rPr lang="fr-BE"/>
              <a:pPr>
                <a:defRPr/>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3"/>
          <p:cNvSpPr>
            <a:spLocks noGrp="1"/>
          </p:cNvSpPr>
          <p:nvPr>
            <p:ph type="dt" sz="half" idx="10"/>
          </p:nvPr>
        </p:nvSpPr>
        <p:spPr/>
        <p:txBody>
          <a:bodyPr/>
          <a:lstStyle>
            <a:lvl1pPr>
              <a:defRPr/>
            </a:lvl1pPr>
          </a:lstStyle>
          <a:p>
            <a:pPr>
              <a:defRPr/>
            </a:pPr>
            <a:fld id="{3B8E83B9-E3AB-4D77-868A-B88054D49149}" type="datetime1">
              <a:rPr lang="fr-FR"/>
              <a:pPr>
                <a:defRPr/>
              </a:pPr>
              <a:t>16/01/2012</a:t>
            </a:fld>
            <a:endParaRPr lang="fr-BE"/>
          </a:p>
        </p:txBody>
      </p:sp>
      <p:sp>
        <p:nvSpPr>
          <p:cNvPr id="8" name="Espace réservé du pied de page 4"/>
          <p:cNvSpPr>
            <a:spLocks noGrp="1"/>
          </p:cNvSpPr>
          <p:nvPr>
            <p:ph type="ftr" sz="quarter" idx="11"/>
          </p:nvPr>
        </p:nvSpPr>
        <p:spPr/>
        <p:txBody>
          <a:bodyPr/>
          <a:lstStyle>
            <a:lvl1pPr>
              <a:defRPr/>
            </a:lvl1pPr>
          </a:lstStyle>
          <a:p>
            <a:pPr>
              <a:defRPr/>
            </a:pPr>
            <a:endParaRPr lang="fr-BE"/>
          </a:p>
        </p:txBody>
      </p:sp>
      <p:sp>
        <p:nvSpPr>
          <p:cNvPr id="9" name="Espace réservé du numéro de diapositive 5"/>
          <p:cNvSpPr>
            <a:spLocks noGrp="1"/>
          </p:cNvSpPr>
          <p:nvPr>
            <p:ph type="sldNum" sz="quarter" idx="12"/>
          </p:nvPr>
        </p:nvSpPr>
        <p:spPr/>
        <p:txBody>
          <a:bodyPr/>
          <a:lstStyle>
            <a:lvl1pPr>
              <a:defRPr/>
            </a:lvl1pPr>
          </a:lstStyle>
          <a:p>
            <a:pPr>
              <a:defRPr/>
            </a:pPr>
            <a:fld id="{1DB984F3-5769-4400-9141-8660BAC38CD6}" type="slidenum">
              <a:rPr lang="fr-BE"/>
              <a:pPr>
                <a:defRPr/>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3"/>
          <p:cNvSpPr>
            <a:spLocks noGrp="1"/>
          </p:cNvSpPr>
          <p:nvPr>
            <p:ph type="dt" sz="half" idx="10"/>
          </p:nvPr>
        </p:nvSpPr>
        <p:spPr/>
        <p:txBody>
          <a:bodyPr/>
          <a:lstStyle>
            <a:lvl1pPr>
              <a:defRPr/>
            </a:lvl1pPr>
          </a:lstStyle>
          <a:p>
            <a:pPr>
              <a:defRPr/>
            </a:pPr>
            <a:fld id="{98210955-C48A-482F-9AE0-14E4884E5F6B}" type="datetime1">
              <a:rPr lang="fr-FR"/>
              <a:pPr>
                <a:defRPr/>
              </a:pPr>
              <a:t>16/01/2012</a:t>
            </a:fld>
            <a:endParaRPr lang="fr-BE"/>
          </a:p>
        </p:txBody>
      </p:sp>
      <p:sp>
        <p:nvSpPr>
          <p:cNvPr id="4" name="Espace réservé du pied de page 4"/>
          <p:cNvSpPr>
            <a:spLocks noGrp="1"/>
          </p:cNvSpPr>
          <p:nvPr>
            <p:ph type="ftr" sz="quarter" idx="11"/>
          </p:nvPr>
        </p:nvSpPr>
        <p:spPr/>
        <p:txBody>
          <a:bodyPr/>
          <a:lstStyle>
            <a:lvl1pPr>
              <a:defRPr/>
            </a:lvl1pPr>
          </a:lstStyle>
          <a:p>
            <a:pPr>
              <a:defRPr/>
            </a:pPr>
            <a:endParaRPr lang="fr-BE"/>
          </a:p>
        </p:txBody>
      </p:sp>
      <p:sp>
        <p:nvSpPr>
          <p:cNvPr id="5" name="Espace réservé du numéro de diapositive 5"/>
          <p:cNvSpPr>
            <a:spLocks noGrp="1"/>
          </p:cNvSpPr>
          <p:nvPr>
            <p:ph type="sldNum" sz="quarter" idx="12"/>
          </p:nvPr>
        </p:nvSpPr>
        <p:spPr/>
        <p:txBody>
          <a:bodyPr/>
          <a:lstStyle>
            <a:lvl1pPr>
              <a:defRPr/>
            </a:lvl1pPr>
          </a:lstStyle>
          <a:p>
            <a:pPr>
              <a:defRPr/>
            </a:pPr>
            <a:fld id="{60E56565-DBFF-4964-B841-6E590B74FF94}" type="slidenum">
              <a:rPr lang="fr-BE"/>
              <a:pPr>
                <a:defRPr/>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4609FB7-A990-4C01-8983-C89FFAFFF301}" type="datetime1">
              <a:rPr lang="fr-FR"/>
              <a:pPr>
                <a:defRPr/>
              </a:pPr>
              <a:t>16/01/2012</a:t>
            </a:fld>
            <a:endParaRPr lang="fr-BE"/>
          </a:p>
        </p:txBody>
      </p:sp>
      <p:sp>
        <p:nvSpPr>
          <p:cNvPr id="3" name="Espace réservé du pied de page 4"/>
          <p:cNvSpPr>
            <a:spLocks noGrp="1"/>
          </p:cNvSpPr>
          <p:nvPr>
            <p:ph type="ftr" sz="quarter" idx="11"/>
          </p:nvPr>
        </p:nvSpPr>
        <p:spPr/>
        <p:txBody>
          <a:bodyPr/>
          <a:lstStyle>
            <a:lvl1pPr>
              <a:defRPr/>
            </a:lvl1pPr>
          </a:lstStyle>
          <a:p>
            <a:pPr>
              <a:defRPr/>
            </a:pPr>
            <a:endParaRPr lang="fr-BE"/>
          </a:p>
        </p:txBody>
      </p:sp>
      <p:sp>
        <p:nvSpPr>
          <p:cNvPr id="4" name="Espace réservé du numéro de diapositive 5"/>
          <p:cNvSpPr>
            <a:spLocks noGrp="1"/>
          </p:cNvSpPr>
          <p:nvPr>
            <p:ph type="sldNum" sz="quarter" idx="12"/>
          </p:nvPr>
        </p:nvSpPr>
        <p:spPr/>
        <p:txBody>
          <a:bodyPr/>
          <a:lstStyle>
            <a:lvl1pPr>
              <a:defRPr/>
            </a:lvl1pPr>
          </a:lstStyle>
          <a:p>
            <a:pPr>
              <a:defRPr/>
            </a:pPr>
            <a:fld id="{508F572E-15E8-4DC7-B159-21DF91CC5745}" type="slidenum">
              <a:rPr lang="fr-BE"/>
              <a:pPr>
                <a:defRPr/>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72B1247-0941-40FE-8107-D54D91A9AA7B}" type="datetime1">
              <a:rPr lang="fr-FR"/>
              <a:pPr>
                <a:defRPr/>
              </a:pPr>
              <a:t>16/01/2012</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A69C37BA-7951-480F-A4A7-E1D8A65612A9}" type="slidenum">
              <a:rPr lang="fr-BE"/>
              <a:pPr>
                <a:defRPr/>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BE"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AE88206-7778-4869-824C-DF776C8BE99B}" type="datetime1">
              <a:rPr lang="fr-FR"/>
              <a:pPr>
                <a:defRPr/>
              </a:pPr>
              <a:t>16/01/2012</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EFA8B274-B8B7-41FF-B039-29BDE5304068}" type="slidenum">
              <a:rPr lang="fr-BE"/>
              <a:pPr>
                <a:defRPr/>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6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BE" smtClean="0"/>
          </a:p>
        </p:txBody>
      </p:sp>
      <p:sp>
        <p:nvSpPr>
          <p:cNvPr id="1126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4F598563-B25F-422F-94B0-F84F2F17C978}" type="datetime1">
              <a:rPr lang="fr-FR"/>
              <a:pPr>
                <a:defRPr/>
              </a:pPr>
              <a:t>16/01/2012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EF9A7B1-2F09-4DAB-A703-5C9810C035DC}" type="slidenum">
              <a:rPr lang="fr-BE"/>
              <a:pPr>
                <a:defRPr/>
              </a:pPr>
              <a:t>‹N°›</a:t>
            </a:fld>
            <a:endParaRPr lang="fr-BE"/>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oleObject" Target="../embeddings/oleObject2.bin"/><Relationship Id="rId2" Type="http://schemas.openxmlformats.org/officeDocument/2006/relationships/vmlDrawing" Target="../drawings/vmlDrawing1.vml"/><Relationship Id="rId1" Type="http://schemas.openxmlformats.org/officeDocument/2006/relationships/themeOverride" Target="../theme/themeOverride2.xml"/><Relationship Id="rId6" Type="http://schemas.openxmlformats.org/officeDocument/2006/relationships/oleObject" Target="../embeddings/oleObject1.bin"/><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oleObject" Target="../embeddings/oleObject12.bin"/><Relationship Id="rId4" Type="http://schemas.openxmlformats.org/officeDocument/2006/relationships/image" Target="../media/image5.png"/></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oleObject" Target="../embeddings/oleObject15.bin"/><Relationship Id="rId4" Type="http://schemas.openxmlformats.org/officeDocument/2006/relationships/image" Target="../media/image5.png"/></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0.vml"/><Relationship Id="rId5" Type="http://schemas.openxmlformats.org/officeDocument/2006/relationships/oleObject" Target="../embeddings/oleObject16.bin"/><Relationship Id="rId4" Type="http://schemas.openxmlformats.org/officeDocument/2006/relationships/image" Target="../media/image5.png"/></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M:\Logo officiel\Transparent\Encre FFSS.gif"/>
          <p:cNvPicPr>
            <a:picLocks noChangeAspect="1" noChangeArrowheads="1"/>
          </p:cNvPicPr>
          <p:nvPr/>
        </p:nvPicPr>
        <p:blipFill>
          <a:blip r:embed="rId2" cstate="print">
            <a:lum contrast="-10000"/>
          </a:blip>
          <a:srcRect/>
          <a:stretch>
            <a:fillRect/>
          </a:stretch>
        </p:blipFill>
        <p:spPr bwMode="auto">
          <a:xfrm>
            <a:off x="0" y="0"/>
            <a:ext cx="6011863" cy="6699250"/>
          </a:xfrm>
          <a:prstGeom prst="rect">
            <a:avLst/>
          </a:prstGeom>
          <a:noFill/>
          <a:ln w="9525">
            <a:noFill/>
            <a:miter lim="800000"/>
            <a:headEnd/>
            <a:tailEnd/>
          </a:ln>
        </p:spPr>
      </p:pic>
      <p:sp>
        <p:nvSpPr>
          <p:cNvPr id="6" name="ZoneTexte 5"/>
          <p:cNvSpPr txBox="1"/>
          <p:nvPr/>
        </p:nvSpPr>
        <p:spPr>
          <a:xfrm>
            <a:off x="107950" y="2636838"/>
            <a:ext cx="8928100" cy="3111500"/>
          </a:xfrm>
          <a:prstGeom prst="rect">
            <a:avLst/>
          </a:prstGeom>
          <a:noFill/>
        </p:spPr>
        <p:txBody>
          <a:bodyPr>
            <a:spAutoFit/>
          </a:bodyPr>
          <a:lstStyle/>
          <a:p>
            <a:pPr algn="ctr">
              <a:defRPr/>
            </a:pPr>
            <a:r>
              <a:rPr lang="fr-FR" sz="6600" dirty="0">
                <a:solidFill>
                  <a:srgbClr val="000099"/>
                </a:solidFill>
                <a:effectLst>
                  <a:outerShdw blurRad="38100" dist="38100" dir="2700000" algn="tl">
                    <a:srgbClr val="C0C0C0"/>
                  </a:outerShdw>
                </a:effectLst>
              </a:rPr>
              <a:t>Règlement des épreuves en eau plate</a:t>
            </a:r>
          </a:p>
          <a:p>
            <a:pPr algn="ctr">
              <a:defRPr/>
            </a:pPr>
            <a:r>
              <a:rPr lang="fr-FR" sz="6600" dirty="0">
                <a:solidFill>
                  <a:srgbClr val="000099"/>
                </a:solidFill>
                <a:effectLst>
                  <a:outerShdw blurRad="38100" dist="38100" dir="2700000" algn="tl">
                    <a:srgbClr val="C0C0C0"/>
                  </a:outerShdw>
                </a:effectLst>
              </a:rPr>
              <a:t>2012</a:t>
            </a:r>
          </a:p>
        </p:txBody>
      </p:sp>
      <p:pic>
        <p:nvPicPr>
          <p:cNvPr id="12292" name="Picture 2" descr="M:\Logo officiel\Transparent\site ffss.png"/>
          <p:cNvPicPr>
            <a:picLocks noChangeAspect="1" noChangeArrowheads="1"/>
          </p:cNvPicPr>
          <p:nvPr/>
        </p:nvPicPr>
        <p:blipFill>
          <a:blip r:embed="rId3" cstate="print"/>
          <a:srcRect/>
          <a:stretch>
            <a:fillRect/>
          </a:stretch>
        </p:blipFill>
        <p:spPr bwMode="auto">
          <a:xfrm>
            <a:off x="5297488" y="6237288"/>
            <a:ext cx="3759200" cy="538162"/>
          </a:xfrm>
          <a:prstGeom prst="rect">
            <a:avLst/>
          </a:prstGeom>
          <a:noFill/>
          <a:ln w="9525">
            <a:noFill/>
            <a:miter lim="800000"/>
            <a:headEnd/>
            <a:tailEnd/>
          </a:ln>
        </p:spPr>
      </p:pic>
      <p:pic>
        <p:nvPicPr>
          <p:cNvPr id="12293" name="Picture 2" descr="M:\Logo officiel\Transparent\FFSS.png"/>
          <p:cNvPicPr>
            <a:picLocks noChangeAspect="1" noChangeArrowheads="1"/>
          </p:cNvPicPr>
          <p:nvPr/>
        </p:nvPicPr>
        <p:blipFill>
          <a:blip r:embed="rId4" cstate="print"/>
          <a:srcRect/>
          <a:stretch>
            <a:fillRect/>
          </a:stretch>
        </p:blipFill>
        <p:spPr bwMode="auto">
          <a:xfrm>
            <a:off x="7380288" y="112713"/>
            <a:ext cx="1673225" cy="1565275"/>
          </a:xfrm>
          <a:prstGeom prst="rect">
            <a:avLst/>
          </a:prstGeom>
          <a:noFill/>
          <a:ln w="9525">
            <a:noFill/>
            <a:miter lim="800000"/>
            <a:headEnd/>
            <a:tailEnd/>
          </a:ln>
        </p:spPr>
      </p:pic>
      <p:sp>
        <p:nvSpPr>
          <p:cNvPr id="12294" name="Espace réservé du numéro de diapositive 6"/>
          <p:cNvSpPr>
            <a:spLocks noGrp="1"/>
          </p:cNvSpPr>
          <p:nvPr>
            <p:ph type="sldNum" sz="quarter" idx="12"/>
          </p:nvPr>
        </p:nvSpPr>
        <p:spPr bwMode="auto">
          <a:noFill/>
          <a:ln>
            <a:miter lim="800000"/>
            <a:headEnd/>
            <a:tailEnd/>
          </a:ln>
        </p:spPr>
        <p:txBody>
          <a:bodyPr/>
          <a:lstStyle/>
          <a:p>
            <a:fld id="{95B04C4A-F439-4C78-B154-91BC971689A7}" type="slidenum">
              <a:rPr lang="fr-BE" smtClean="0"/>
              <a:pPr/>
              <a:t>1</a:t>
            </a:fld>
            <a:endParaRPr lang="fr-BE"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1507"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924C7013-8F71-478D-8F96-F9DD0B7424A2}" type="slidenum">
              <a:rPr lang="fr-FR">
                <a:solidFill>
                  <a:schemeClr val="tx1">
                    <a:tint val="75000"/>
                  </a:schemeClr>
                </a:solidFill>
                <a:latin typeface="+mn-lt"/>
                <a:ea typeface="+mn-ea"/>
              </a:rPr>
              <a:pPr algn="ctr" fontAlgn="auto">
                <a:spcBef>
                  <a:spcPts val="0"/>
                </a:spcBef>
                <a:spcAft>
                  <a:spcPts val="0"/>
                </a:spcAft>
                <a:defRPr/>
              </a:pPr>
              <a:t>10</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1042988" y="549275"/>
            <a:ext cx="7091362"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Mannequin de Sauvetage </a:t>
            </a:r>
          </a:p>
        </p:txBody>
      </p:sp>
      <p:sp>
        <p:nvSpPr>
          <p:cNvPr id="21510" name="Rectangle 3"/>
          <p:cNvSpPr txBox="1">
            <a:spLocks noChangeArrowheads="1"/>
          </p:cNvSpPr>
          <p:nvPr/>
        </p:nvSpPr>
        <p:spPr bwMode="auto">
          <a:xfrm>
            <a:off x="251520" y="2132856"/>
            <a:ext cx="8497888" cy="4248150"/>
          </a:xfrm>
          <a:prstGeom prst="rect">
            <a:avLst/>
          </a:prstGeom>
          <a:noFill/>
          <a:ln w="9525">
            <a:noFill/>
            <a:miter lim="800000"/>
            <a:headEnd/>
            <a:tailEnd/>
          </a:ln>
        </p:spPr>
        <p:txBody>
          <a:bodyPr/>
          <a:lstStyle/>
          <a:p>
            <a:pPr algn="just" eaLnBrk="0" hangingPunct="0">
              <a:lnSpc>
                <a:spcPct val="80000"/>
              </a:lnSpc>
              <a:spcBef>
                <a:spcPct val="20000"/>
              </a:spcBef>
              <a:buFont typeface="Arial" charset="0"/>
              <a:buNone/>
            </a:pPr>
            <a:r>
              <a:rPr lang="fr-FR" sz="2000" dirty="0">
                <a:solidFill>
                  <a:srgbClr val="000099"/>
                </a:solidFill>
              </a:rPr>
              <a:t>En général, le mannequin doit être construit en type "</a:t>
            </a:r>
            <a:r>
              <a:rPr lang="fr-FR" sz="2000" dirty="0" err="1">
                <a:solidFill>
                  <a:srgbClr val="000099"/>
                </a:solidFill>
              </a:rPr>
              <a:t>PITET</a:t>
            </a:r>
            <a:r>
              <a:rPr lang="fr-FR" sz="2000" dirty="0">
                <a:solidFill>
                  <a:srgbClr val="000099"/>
                </a:solidFill>
              </a:rPr>
              <a:t>" plastique et être hermétique (capable d'être rempli d'eau et fermé pour la compétition). Il doit faire 1 m de haut. L'arrière de la tête du mannequin doit être peinte d'une couleur qui contraste avec le reste du mannequin et l'eau. Une ligne transversale de 15 cm sera peinte dans une couleur qui contraste au milieu du corps du mannequin </a:t>
            </a:r>
            <a:r>
              <a:rPr lang="fr-FR" sz="2000" dirty="0" smtClean="0">
                <a:solidFill>
                  <a:srgbClr val="000099"/>
                </a:solidFill>
              </a:rPr>
              <a:t>, </a:t>
            </a:r>
            <a:r>
              <a:rPr lang="fr-FR" sz="2000" dirty="0">
                <a:solidFill>
                  <a:srgbClr val="000099"/>
                </a:solidFill>
              </a:rPr>
              <a:t>c'est à dire entre 40 cm et 55 cm du bas du mannequin </a:t>
            </a:r>
          </a:p>
        </p:txBody>
      </p:sp>
      <p:grpSp>
        <p:nvGrpSpPr>
          <p:cNvPr id="21511" name="Group 4"/>
          <p:cNvGrpSpPr>
            <a:grpSpLocks/>
          </p:cNvGrpSpPr>
          <p:nvPr/>
        </p:nvGrpSpPr>
        <p:grpSpPr bwMode="auto">
          <a:xfrm>
            <a:off x="179388" y="3789363"/>
            <a:ext cx="3670300" cy="2843212"/>
            <a:chOff x="1973" y="1281"/>
            <a:chExt cx="1724" cy="1333"/>
          </a:xfrm>
        </p:grpSpPr>
        <p:pic>
          <p:nvPicPr>
            <p:cNvPr id="21513" name="Picture 5"/>
            <p:cNvPicPr>
              <a:picLocks noChangeAspect="1" noChangeArrowheads="1"/>
            </p:cNvPicPr>
            <p:nvPr/>
          </p:nvPicPr>
          <p:blipFill>
            <a:blip r:embed="rId4" cstate="print"/>
            <a:srcRect/>
            <a:stretch>
              <a:fillRect/>
            </a:stretch>
          </p:blipFill>
          <p:spPr bwMode="auto">
            <a:xfrm>
              <a:off x="2384" y="1281"/>
              <a:ext cx="991" cy="1333"/>
            </a:xfrm>
            <a:prstGeom prst="rect">
              <a:avLst/>
            </a:prstGeom>
            <a:noFill/>
            <a:ln w="9525">
              <a:noFill/>
              <a:miter lim="800000"/>
              <a:headEnd/>
              <a:tailEnd/>
            </a:ln>
          </p:spPr>
        </p:pic>
        <p:sp>
          <p:nvSpPr>
            <p:cNvPr id="21514" name="Line 6"/>
            <p:cNvSpPr>
              <a:spLocks noChangeShapeType="1"/>
            </p:cNvSpPr>
            <p:nvPr/>
          </p:nvSpPr>
          <p:spPr bwMode="auto">
            <a:xfrm flipH="1">
              <a:off x="2018" y="1344"/>
              <a:ext cx="635" cy="0"/>
            </a:xfrm>
            <a:prstGeom prst="line">
              <a:avLst/>
            </a:prstGeom>
            <a:noFill/>
            <a:ln w="28575">
              <a:solidFill>
                <a:srgbClr val="000000"/>
              </a:solidFill>
              <a:round/>
              <a:headEnd/>
              <a:tailEnd/>
            </a:ln>
          </p:spPr>
          <p:txBody>
            <a:bodyPr/>
            <a:lstStyle/>
            <a:p>
              <a:endParaRPr lang="fr-FR"/>
            </a:p>
          </p:txBody>
        </p:sp>
        <p:sp>
          <p:nvSpPr>
            <p:cNvPr id="21515" name="Line 7"/>
            <p:cNvSpPr>
              <a:spLocks noChangeShapeType="1"/>
            </p:cNvSpPr>
            <p:nvPr/>
          </p:nvSpPr>
          <p:spPr bwMode="auto">
            <a:xfrm flipH="1">
              <a:off x="2018" y="2614"/>
              <a:ext cx="635" cy="0"/>
            </a:xfrm>
            <a:prstGeom prst="line">
              <a:avLst/>
            </a:prstGeom>
            <a:noFill/>
            <a:ln w="28575">
              <a:solidFill>
                <a:srgbClr val="000000"/>
              </a:solidFill>
              <a:round/>
              <a:headEnd/>
              <a:tailEnd/>
            </a:ln>
          </p:spPr>
          <p:txBody>
            <a:bodyPr/>
            <a:lstStyle/>
            <a:p>
              <a:endParaRPr lang="fr-FR"/>
            </a:p>
          </p:txBody>
        </p:sp>
        <p:sp>
          <p:nvSpPr>
            <p:cNvPr id="21516" name="Line 8"/>
            <p:cNvSpPr>
              <a:spLocks noChangeShapeType="1"/>
            </p:cNvSpPr>
            <p:nvPr/>
          </p:nvSpPr>
          <p:spPr bwMode="auto">
            <a:xfrm>
              <a:off x="2018" y="1344"/>
              <a:ext cx="0" cy="1270"/>
            </a:xfrm>
            <a:prstGeom prst="line">
              <a:avLst/>
            </a:prstGeom>
            <a:noFill/>
            <a:ln w="28575">
              <a:solidFill>
                <a:srgbClr val="000000"/>
              </a:solidFill>
              <a:round/>
              <a:headEnd type="stealth" w="med" len="med"/>
              <a:tailEnd type="stealth" w="med" len="med"/>
            </a:ln>
          </p:spPr>
          <p:txBody>
            <a:bodyPr/>
            <a:lstStyle/>
            <a:p>
              <a:endParaRPr lang="fr-FR"/>
            </a:p>
          </p:txBody>
        </p:sp>
        <p:sp>
          <p:nvSpPr>
            <p:cNvPr id="21517" name="Text Box 9"/>
            <p:cNvSpPr txBox="1">
              <a:spLocks noChangeArrowheads="1"/>
            </p:cNvSpPr>
            <p:nvPr/>
          </p:nvSpPr>
          <p:spPr bwMode="auto">
            <a:xfrm>
              <a:off x="1973" y="1888"/>
              <a:ext cx="499" cy="154"/>
            </a:xfrm>
            <a:prstGeom prst="rect">
              <a:avLst/>
            </a:prstGeom>
            <a:noFill/>
            <a:ln w="9525">
              <a:noFill/>
              <a:miter lim="800000"/>
              <a:headEnd/>
              <a:tailEnd/>
            </a:ln>
          </p:spPr>
          <p:txBody>
            <a:bodyPr/>
            <a:lstStyle/>
            <a:p>
              <a:r>
                <a:rPr lang="fr-FR" sz="1200" b="1">
                  <a:solidFill>
                    <a:srgbClr val="000000"/>
                  </a:solidFill>
                  <a:latin typeface="Arial" charset="0"/>
                </a:rPr>
                <a:t>100 cm</a:t>
              </a:r>
              <a:endParaRPr lang="fr-FR">
                <a:latin typeface="Times New Roman" pitchFamily="18" charset="0"/>
              </a:endParaRPr>
            </a:p>
          </p:txBody>
        </p:sp>
        <p:sp>
          <p:nvSpPr>
            <p:cNvPr id="21518" name="Line 10"/>
            <p:cNvSpPr>
              <a:spLocks noChangeShapeType="1"/>
            </p:cNvSpPr>
            <p:nvPr/>
          </p:nvSpPr>
          <p:spPr bwMode="auto">
            <a:xfrm>
              <a:off x="3243" y="1888"/>
              <a:ext cx="408" cy="0"/>
            </a:xfrm>
            <a:prstGeom prst="line">
              <a:avLst/>
            </a:prstGeom>
            <a:noFill/>
            <a:ln w="28575">
              <a:solidFill>
                <a:srgbClr val="000000"/>
              </a:solidFill>
              <a:round/>
              <a:headEnd/>
              <a:tailEnd/>
            </a:ln>
          </p:spPr>
          <p:txBody>
            <a:bodyPr/>
            <a:lstStyle/>
            <a:p>
              <a:endParaRPr lang="fr-FR"/>
            </a:p>
          </p:txBody>
        </p:sp>
        <p:sp>
          <p:nvSpPr>
            <p:cNvPr id="21519" name="Line 11"/>
            <p:cNvSpPr>
              <a:spLocks noChangeShapeType="1"/>
            </p:cNvSpPr>
            <p:nvPr/>
          </p:nvSpPr>
          <p:spPr bwMode="auto">
            <a:xfrm>
              <a:off x="3243" y="2069"/>
              <a:ext cx="408" cy="0"/>
            </a:xfrm>
            <a:prstGeom prst="line">
              <a:avLst/>
            </a:prstGeom>
            <a:noFill/>
            <a:ln w="28575">
              <a:solidFill>
                <a:srgbClr val="000000"/>
              </a:solidFill>
              <a:round/>
              <a:headEnd/>
              <a:tailEnd/>
            </a:ln>
          </p:spPr>
          <p:txBody>
            <a:bodyPr/>
            <a:lstStyle/>
            <a:p>
              <a:endParaRPr lang="fr-FR"/>
            </a:p>
          </p:txBody>
        </p:sp>
        <p:sp>
          <p:nvSpPr>
            <p:cNvPr id="21520" name="Line 12"/>
            <p:cNvSpPr>
              <a:spLocks noChangeShapeType="1"/>
            </p:cNvSpPr>
            <p:nvPr/>
          </p:nvSpPr>
          <p:spPr bwMode="auto">
            <a:xfrm>
              <a:off x="3243" y="2568"/>
              <a:ext cx="408" cy="0"/>
            </a:xfrm>
            <a:prstGeom prst="line">
              <a:avLst/>
            </a:prstGeom>
            <a:noFill/>
            <a:ln w="28575">
              <a:solidFill>
                <a:srgbClr val="000000"/>
              </a:solidFill>
              <a:round/>
              <a:headEnd/>
              <a:tailEnd/>
            </a:ln>
          </p:spPr>
          <p:txBody>
            <a:bodyPr/>
            <a:lstStyle/>
            <a:p>
              <a:endParaRPr lang="fr-FR"/>
            </a:p>
          </p:txBody>
        </p:sp>
        <p:sp>
          <p:nvSpPr>
            <p:cNvPr id="21521" name="Text Box 13"/>
            <p:cNvSpPr txBox="1">
              <a:spLocks noChangeArrowheads="1"/>
            </p:cNvSpPr>
            <p:nvPr/>
          </p:nvSpPr>
          <p:spPr bwMode="auto">
            <a:xfrm>
              <a:off x="3333" y="2251"/>
              <a:ext cx="363" cy="154"/>
            </a:xfrm>
            <a:prstGeom prst="rect">
              <a:avLst/>
            </a:prstGeom>
            <a:noFill/>
            <a:ln w="9525">
              <a:noFill/>
              <a:miter lim="800000"/>
              <a:headEnd/>
              <a:tailEnd/>
            </a:ln>
          </p:spPr>
          <p:txBody>
            <a:bodyPr/>
            <a:lstStyle/>
            <a:p>
              <a:r>
                <a:rPr lang="fr-FR" sz="1200" b="1">
                  <a:solidFill>
                    <a:srgbClr val="000000"/>
                  </a:solidFill>
                  <a:latin typeface="Arial" charset="0"/>
                </a:rPr>
                <a:t>40 cm</a:t>
              </a:r>
              <a:endParaRPr lang="fr-FR">
                <a:latin typeface="Times New Roman" pitchFamily="18" charset="0"/>
              </a:endParaRPr>
            </a:p>
          </p:txBody>
        </p:sp>
        <p:sp>
          <p:nvSpPr>
            <p:cNvPr id="21522" name="Text Box 14"/>
            <p:cNvSpPr txBox="1">
              <a:spLocks noChangeArrowheads="1"/>
            </p:cNvSpPr>
            <p:nvPr/>
          </p:nvSpPr>
          <p:spPr bwMode="auto">
            <a:xfrm>
              <a:off x="3334" y="1888"/>
              <a:ext cx="363" cy="154"/>
            </a:xfrm>
            <a:prstGeom prst="rect">
              <a:avLst/>
            </a:prstGeom>
            <a:noFill/>
            <a:ln w="9525">
              <a:noFill/>
              <a:miter lim="800000"/>
              <a:headEnd/>
              <a:tailEnd/>
            </a:ln>
          </p:spPr>
          <p:txBody>
            <a:bodyPr/>
            <a:lstStyle/>
            <a:p>
              <a:r>
                <a:rPr lang="fr-FR" sz="1200" b="1">
                  <a:solidFill>
                    <a:srgbClr val="000000"/>
                  </a:solidFill>
                  <a:latin typeface="Arial" charset="0"/>
                </a:rPr>
                <a:t>15 cm</a:t>
              </a:r>
              <a:endParaRPr lang="fr-FR">
                <a:latin typeface="Times New Roman" pitchFamily="18" charset="0"/>
              </a:endParaRPr>
            </a:p>
          </p:txBody>
        </p:sp>
      </p:grpSp>
      <p:sp>
        <p:nvSpPr>
          <p:cNvPr id="20" name="Rectangle 19"/>
          <p:cNvSpPr/>
          <p:nvPr/>
        </p:nvSpPr>
        <p:spPr>
          <a:xfrm>
            <a:off x="4140200" y="4724400"/>
            <a:ext cx="4572000" cy="1035050"/>
          </a:xfrm>
          <a:prstGeom prst="rect">
            <a:avLst/>
          </a:prstGeom>
        </p:spPr>
        <p:txBody>
          <a:bodyPr>
            <a:spAutoFit/>
          </a:bodyPr>
          <a:lstStyle/>
          <a:p>
            <a:pPr marL="355600" indent="-355600" algn="just" eaLnBrk="0" hangingPunct="0">
              <a:lnSpc>
                <a:spcPct val="80000"/>
              </a:lnSpc>
              <a:spcBef>
                <a:spcPct val="20000"/>
              </a:spcBef>
              <a:defRPr/>
            </a:pPr>
            <a:endParaRPr lang="fr-FR" dirty="0">
              <a:solidFill>
                <a:srgbClr val="000099"/>
              </a:solidFill>
            </a:endParaRPr>
          </a:p>
          <a:p>
            <a:pPr algn="just" eaLnBrk="0" hangingPunct="0">
              <a:lnSpc>
                <a:spcPct val="80000"/>
              </a:lnSpc>
              <a:spcBef>
                <a:spcPct val="20000"/>
              </a:spcBef>
              <a:defRPr/>
            </a:pPr>
            <a:r>
              <a:rPr lang="fr-FR" b="1" dirty="0">
                <a:solidFill>
                  <a:srgbClr val="000099"/>
                </a:solidFill>
              </a:rPr>
              <a:t>*Pour la catégorie Benjamin et Poussin</a:t>
            </a:r>
            <a:r>
              <a:rPr lang="fr-FR" dirty="0">
                <a:solidFill>
                  <a:srgbClr val="000099"/>
                </a:solidFill>
              </a:rPr>
              <a:t>, le mannequin a </a:t>
            </a:r>
            <a:r>
              <a:rPr lang="fr-FR" dirty="0" smtClean="0">
                <a:solidFill>
                  <a:srgbClr val="000099"/>
                </a:solidFill>
              </a:rPr>
              <a:t>utiliser </a:t>
            </a:r>
            <a:r>
              <a:rPr lang="fr-FR" dirty="0">
                <a:solidFill>
                  <a:srgbClr val="000099"/>
                </a:solidFill>
              </a:rPr>
              <a:t>est le petit mannequin dit "le petit Léon".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2531"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22532" name="Espace réservé du numéro de diapositive 4"/>
          <p:cNvSpPr>
            <a:spLocks noGrp="1"/>
          </p:cNvSpPr>
          <p:nvPr>
            <p:ph type="sldNum" sz="quarter" idx="12"/>
          </p:nvPr>
        </p:nvSpPr>
        <p:spPr bwMode="auto">
          <a:xfrm>
            <a:off x="6804025" y="6400800"/>
            <a:ext cx="1905000" cy="457200"/>
          </a:xfrm>
          <a:noFill/>
          <a:ln>
            <a:miter lim="800000"/>
            <a:headEnd/>
            <a:tailEnd/>
          </a:ln>
        </p:spPr>
        <p:txBody>
          <a:bodyPr/>
          <a:lstStyle/>
          <a:p>
            <a:fld id="{42FAB219-269C-4D05-B0D5-AE4A532AF48A}" type="slidenum">
              <a:rPr lang="fr-FR" smtClean="0"/>
              <a:pPr/>
              <a:t>11</a:t>
            </a:fld>
            <a:endParaRPr lang="fr-FR" smtClean="0"/>
          </a:p>
        </p:txBody>
      </p:sp>
      <p:sp>
        <p:nvSpPr>
          <p:cNvPr id="7" name="Rectangle 2"/>
          <p:cNvSpPr txBox="1">
            <a:spLocks noChangeArrowheads="1"/>
          </p:cNvSpPr>
          <p:nvPr/>
        </p:nvSpPr>
        <p:spPr bwMode="auto">
          <a:xfrm>
            <a:off x="0" y="2852738"/>
            <a:ext cx="9144000" cy="763587"/>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Les épreuves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9" name="Picture 2" descr="M:\Logo officiel\Transparent\LOGO NEW FFSS.png"/>
          <p:cNvPicPr>
            <a:picLocks noChangeAspect="1" noChangeArrowheads="1"/>
          </p:cNvPicPr>
          <p:nvPr/>
        </p:nvPicPr>
        <p:blipFill>
          <a:blip r:embed="rId4" cstate="print"/>
          <a:srcRect/>
          <a:stretch>
            <a:fillRect/>
          </a:stretch>
        </p:blipFill>
        <p:spPr bwMode="auto">
          <a:xfrm>
            <a:off x="53975" y="71438"/>
            <a:ext cx="892175" cy="981075"/>
          </a:xfrm>
          <a:prstGeom prst="rect">
            <a:avLst/>
          </a:prstGeom>
          <a:noFill/>
          <a:ln w="9525">
            <a:noFill/>
            <a:miter lim="800000"/>
            <a:headEnd/>
            <a:tailEnd/>
          </a:ln>
        </p:spPr>
      </p:pic>
      <p:pic>
        <p:nvPicPr>
          <p:cNvPr id="1030" name="Picture 3" descr="M:\Logo officiel\Transparent\proposition_assoagreee.gif"/>
          <p:cNvPicPr>
            <a:picLocks noChangeAspect="1" noChangeArrowheads="1"/>
          </p:cNvPicPr>
          <p:nvPr/>
        </p:nvPicPr>
        <p:blipFill>
          <a:blip r:embed="rId5" cstate="print"/>
          <a:srcRect/>
          <a:stretch>
            <a:fillRect/>
          </a:stretch>
        </p:blipFill>
        <p:spPr bwMode="auto">
          <a:xfrm>
            <a:off x="8101013" y="0"/>
            <a:ext cx="979487" cy="979488"/>
          </a:xfrm>
          <a:prstGeom prst="rect">
            <a:avLst/>
          </a:prstGeom>
          <a:noFill/>
          <a:ln w="9525">
            <a:noFill/>
            <a:miter lim="800000"/>
            <a:headEnd/>
            <a:tailEnd/>
          </a:ln>
        </p:spPr>
      </p:pic>
      <p:sp>
        <p:nvSpPr>
          <p:cNvPr id="1031" name="Espace réservé du numéro de diapositive 4"/>
          <p:cNvSpPr>
            <a:spLocks noGrp="1"/>
          </p:cNvSpPr>
          <p:nvPr>
            <p:ph type="sldNum" sz="quarter" idx="12"/>
          </p:nvPr>
        </p:nvSpPr>
        <p:spPr bwMode="auto">
          <a:xfrm>
            <a:off x="6804025" y="6400800"/>
            <a:ext cx="1905000" cy="457200"/>
          </a:xfrm>
          <a:noFill/>
          <a:ln>
            <a:miter lim="800000"/>
            <a:headEnd/>
            <a:tailEnd/>
          </a:ln>
        </p:spPr>
        <p:txBody>
          <a:bodyPr/>
          <a:lstStyle/>
          <a:p>
            <a:fld id="{57038D9A-8C77-4E8D-A56C-C2E763DED5BF}" type="slidenum">
              <a:rPr lang="fr-FR" smtClean="0"/>
              <a:pPr/>
              <a:t>12</a:t>
            </a:fld>
            <a:endParaRPr lang="fr-FR" smtClean="0"/>
          </a:p>
        </p:txBody>
      </p:sp>
      <p:sp>
        <p:nvSpPr>
          <p:cNvPr id="1032" name="Rectangle 33"/>
          <p:cNvSpPr txBox="1">
            <a:spLocks noChangeArrowheads="1"/>
          </p:cNvSpPr>
          <p:nvPr/>
        </p:nvSpPr>
        <p:spPr bwMode="auto">
          <a:xfrm>
            <a:off x="250825" y="1412875"/>
            <a:ext cx="8642350" cy="4402138"/>
          </a:xfrm>
          <a:prstGeom prst="rect">
            <a:avLst/>
          </a:prstGeom>
          <a:noFill/>
          <a:ln w="9525">
            <a:noFill/>
            <a:miter lim="800000"/>
            <a:headEnd/>
            <a:tailEnd/>
          </a:ln>
        </p:spPr>
        <p:txBody>
          <a:bodyPr/>
          <a:lstStyle/>
          <a:p>
            <a:pPr algn="ctr" eaLnBrk="0" hangingPunct="0">
              <a:spcBef>
                <a:spcPct val="20000"/>
              </a:spcBef>
              <a:buFont typeface="Arial" charset="0"/>
              <a:buNone/>
            </a:pPr>
            <a:r>
              <a:rPr lang="fr-FR" sz="3000">
                <a:solidFill>
                  <a:srgbClr val="000099"/>
                </a:solidFill>
              </a:rPr>
              <a:t>Un obstacle de 2m40 est placé à 12m50 du bord. A chaque passage, le sauveteur doit passer cet obstacle.</a:t>
            </a:r>
          </a:p>
          <a:p>
            <a:pPr algn="ctr" eaLnBrk="0" hangingPunct="0">
              <a:spcBef>
                <a:spcPct val="20000"/>
              </a:spcBef>
              <a:buFont typeface="Arial" charset="0"/>
              <a:buNone/>
            </a:pPr>
            <a:r>
              <a:rPr lang="fr-FR" sz="3000">
                <a:solidFill>
                  <a:srgbClr val="000099"/>
                </a:solidFill>
              </a:rPr>
              <a:t>Cette épreuve simule le passage d’obstacles par le sauveteur lors de la recherche d’une personne en détresse en un minimum de temps.</a:t>
            </a:r>
          </a:p>
        </p:txBody>
      </p:sp>
      <p:grpSp>
        <p:nvGrpSpPr>
          <p:cNvPr id="1033" name="Group 34"/>
          <p:cNvGrpSpPr>
            <a:grpSpLocks/>
          </p:cNvGrpSpPr>
          <p:nvPr/>
        </p:nvGrpSpPr>
        <p:grpSpPr bwMode="auto">
          <a:xfrm>
            <a:off x="1116013" y="4221163"/>
            <a:ext cx="6989762" cy="2286000"/>
            <a:chOff x="81" y="9379"/>
            <a:chExt cx="11640" cy="4078"/>
          </a:xfrm>
        </p:grpSpPr>
        <p:grpSp>
          <p:nvGrpSpPr>
            <p:cNvPr id="1035" name="Group 35"/>
            <p:cNvGrpSpPr>
              <a:grpSpLocks/>
            </p:cNvGrpSpPr>
            <p:nvPr/>
          </p:nvGrpSpPr>
          <p:grpSpPr bwMode="auto">
            <a:xfrm>
              <a:off x="81" y="9379"/>
              <a:ext cx="11640" cy="4078"/>
              <a:chOff x="81" y="9379"/>
              <a:chExt cx="11640" cy="4078"/>
            </a:xfrm>
          </p:grpSpPr>
          <p:grpSp>
            <p:nvGrpSpPr>
              <p:cNvPr id="1042" name="Group 36"/>
              <p:cNvGrpSpPr>
                <a:grpSpLocks/>
              </p:cNvGrpSpPr>
              <p:nvPr/>
            </p:nvGrpSpPr>
            <p:grpSpPr bwMode="auto">
              <a:xfrm>
                <a:off x="81" y="9379"/>
                <a:ext cx="11640" cy="4078"/>
                <a:chOff x="321" y="5944"/>
                <a:chExt cx="11640" cy="4078"/>
              </a:xfrm>
            </p:grpSpPr>
            <p:sp>
              <p:nvSpPr>
                <p:cNvPr id="1044" name="Oval 37"/>
                <p:cNvSpPr>
                  <a:spLocks noChangeArrowheads="1"/>
                </p:cNvSpPr>
                <p:nvPr/>
              </p:nvSpPr>
              <p:spPr bwMode="auto">
                <a:xfrm>
                  <a:off x="321" y="5944"/>
                  <a:ext cx="11640" cy="4078"/>
                </a:xfrm>
                <a:prstGeom prst="ellipse">
                  <a:avLst/>
                </a:prstGeom>
                <a:solidFill>
                  <a:srgbClr val="FFCC99"/>
                </a:solidFill>
                <a:ln w="9525">
                  <a:noFill/>
                  <a:round/>
                  <a:headEnd/>
                  <a:tailEnd/>
                </a:ln>
              </p:spPr>
              <p:txBody>
                <a:bodyPr/>
                <a:lstStyle/>
                <a:p>
                  <a:endParaRPr lang="fr-FR"/>
                </a:p>
              </p:txBody>
            </p:sp>
            <p:sp>
              <p:nvSpPr>
                <p:cNvPr id="1045" name="AutoShape 38"/>
                <p:cNvSpPr>
                  <a:spLocks noChangeArrowheads="1"/>
                </p:cNvSpPr>
                <p:nvPr/>
              </p:nvSpPr>
              <p:spPr bwMode="auto">
                <a:xfrm>
                  <a:off x="1701" y="7248"/>
                  <a:ext cx="9000" cy="1467"/>
                </a:xfrm>
                <a:prstGeom prst="parallelogram">
                  <a:avLst>
                    <a:gd name="adj" fmla="val 153374"/>
                  </a:avLst>
                </a:prstGeom>
                <a:solidFill>
                  <a:srgbClr val="CCFFFF"/>
                </a:solidFill>
                <a:ln w="76200">
                  <a:solidFill>
                    <a:srgbClr val="000000"/>
                  </a:solidFill>
                  <a:miter lim="800000"/>
                  <a:headEnd/>
                  <a:tailEnd/>
                </a:ln>
              </p:spPr>
              <p:txBody>
                <a:bodyPr/>
                <a:lstStyle/>
                <a:p>
                  <a:endParaRPr lang="fr-FR"/>
                </a:p>
              </p:txBody>
            </p:sp>
            <p:sp>
              <p:nvSpPr>
                <p:cNvPr id="1046" name="Line 39"/>
                <p:cNvSpPr>
                  <a:spLocks noChangeShapeType="1"/>
                </p:cNvSpPr>
                <p:nvPr/>
              </p:nvSpPr>
              <p:spPr bwMode="auto">
                <a:xfrm>
                  <a:off x="2361" y="8389"/>
                  <a:ext cx="6480" cy="0"/>
                </a:xfrm>
                <a:prstGeom prst="line">
                  <a:avLst/>
                </a:prstGeom>
                <a:noFill/>
                <a:ln w="15875">
                  <a:solidFill>
                    <a:srgbClr val="000000"/>
                  </a:solidFill>
                  <a:prstDash val="sysDot"/>
                  <a:round/>
                  <a:headEnd/>
                  <a:tailEnd/>
                </a:ln>
              </p:spPr>
              <p:txBody>
                <a:bodyPr/>
                <a:lstStyle/>
                <a:p>
                  <a:endParaRPr lang="fr-FR"/>
                </a:p>
              </p:txBody>
            </p:sp>
            <p:sp>
              <p:nvSpPr>
                <p:cNvPr id="1047" name="Line 40"/>
                <p:cNvSpPr>
                  <a:spLocks noChangeShapeType="1"/>
                </p:cNvSpPr>
                <p:nvPr/>
              </p:nvSpPr>
              <p:spPr bwMode="auto">
                <a:xfrm>
                  <a:off x="3681" y="7574"/>
                  <a:ext cx="6480" cy="0"/>
                </a:xfrm>
                <a:prstGeom prst="line">
                  <a:avLst/>
                </a:prstGeom>
                <a:noFill/>
                <a:ln w="15875">
                  <a:solidFill>
                    <a:srgbClr val="000000"/>
                  </a:solidFill>
                  <a:prstDash val="sysDot"/>
                  <a:round/>
                  <a:headEnd/>
                  <a:tailEnd/>
                </a:ln>
              </p:spPr>
              <p:txBody>
                <a:bodyPr/>
                <a:lstStyle/>
                <a:p>
                  <a:endParaRPr lang="fr-FR"/>
                </a:p>
              </p:txBody>
            </p:sp>
            <p:sp>
              <p:nvSpPr>
                <p:cNvPr id="1048" name="Line 41"/>
                <p:cNvSpPr>
                  <a:spLocks noChangeShapeType="1"/>
                </p:cNvSpPr>
                <p:nvPr/>
              </p:nvSpPr>
              <p:spPr bwMode="auto">
                <a:xfrm>
                  <a:off x="4041" y="6433"/>
                  <a:ext cx="0" cy="815"/>
                </a:xfrm>
                <a:prstGeom prst="line">
                  <a:avLst/>
                </a:prstGeom>
                <a:noFill/>
                <a:ln w="9525">
                  <a:solidFill>
                    <a:srgbClr val="000000"/>
                  </a:solidFill>
                  <a:round/>
                  <a:headEnd/>
                  <a:tailEnd/>
                </a:ln>
              </p:spPr>
              <p:txBody>
                <a:bodyPr/>
                <a:lstStyle/>
                <a:p>
                  <a:endParaRPr lang="fr-FR"/>
                </a:p>
              </p:txBody>
            </p:sp>
            <p:sp>
              <p:nvSpPr>
                <p:cNvPr id="1049" name="Line 42"/>
                <p:cNvSpPr>
                  <a:spLocks noChangeShapeType="1"/>
                </p:cNvSpPr>
                <p:nvPr/>
              </p:nvSpPr>
              <p:spPr bwMode="auto">
                <a:xfrm>
                  <a:off x="10881" y="6433"/>
                  <a:ext cx="0" cy="815"/>
                </a:xfrm>
                <a:prstGeom prst="line">
                  <a:avLst/>
                </a:prstGeom>
                <a:noFill/>
                <a:ln w="9525">
                  <a:solidFill>
                    <a:srgbClr val="000000"/>
                  </a:solidFill>
                  <a:round/>
                  <a:headEnd/>
                  <a:tailEnd/>
                </a:ln>
              </p:spPr>
              <p:txBody>
                <a:bodyPr/>
                <a:lstStyle/>
                <a:p>
                  <a:endParaRPr lang="fr-FR"/>
                </a:p>
              </p:txBody>
            </p:sp>
            <p:sp>
              <p:nvSpPr>
                <p:cNvPr id="1050" name="Line 43"/>
                <p:cNvSpPr>
                  <a:spLocks noChangeShapeType="1"/>
                </p:cNvSpPr>
                <p:nvPr/>
              </p:nvSpPr>
              <p:spPr bwMode="auto">
                <a:xfrm flipV="1">
                  <a:off x="9321" y="6922"/>
                  <a:ext cx="0" cy="326"/>
                </a:xfrm>
                <a:prstGeom prst="line">
                  <a:avLst/>
                </a:prstGeom>
                <a:noFill/>
                <a:ln w="9525">
                  <a:solidFill>
                    <a:srgbClr val="000000"/>
                  </a:solidFill>
                  <a:round/>
                  <a:headEnd/>
                  <a:tailEnd/>
                </a:ln>
              </p:spPr>
              <p:txBody>
                <a:bodyPr/>
                <a:lstStyle/>
                <a:p>
                  <a:endParaRPr lang="fr-FR"/>
                </a:p>
              </p:txBody>
            </p:sp>
            <p:sp>
              <p:nvSpPr>
                <p:cNvPr id="1051" name="Line 44"/>
                <p:cNvSpPr>
                  <a:spLocks noChangeShapeType="1"/>
                </p:cNvSpPr>
                <p:nvPr/>
              </p:nvSpPr>
              <p:spPr bwMode="auto">
                <a:xfrm>
                  <a:off x="4041" y="6759"/>
                  <a:ext cx="6840" cy="0"/>
                </a:xfrm>
                <a:prstGeom prst="line">
                  <a:avLst/>
                </a:prstGeom>
                <a:noFill/>
                <a:ln w="9525">
                  <a:solidFill>
                    <a:srgbClr val="000000"/>
                  </a:solidFill>
                  <a:round/>
                  <a:headEnd type="triangle" w="med" len="med"/>
                  <a:tailEnd type="triangle" w="med" len="med"/>
                </a:ln>
              </p:spPr>
              <p:txBody>
                <a:bodyPr/>
                <a:lstStyle/>
                <a:p>
                  <a:endParaRPr lang="fr-FR"/>
                </a:p>
              </p:txBody>
            </p:sp>
            <p:sp>
              <p:nvSpPr>
                <p:cNvPr id="1052" name="Line 45"/>
                <p:cNvSpPr>
                  <a:spLocks noChangeShapeType="1"/>
                </p:cNvSpPr>
                <p:nvPr/>
              </p:nvSpPr>
              <p:spPr bwMode="auto">
                <a:xfrm>
                  <a:off x="4101" y="7024"/>
                  <a:ext cx="1440" cy="0"/>
                </a:xfrm>
                <a:prstGeom prst="line">
                  <a:avLst/>
                </a:prstGeom>
                <a:noFill/>
                <a:ln w="9525">
                  <a:solidFill>
                    <a:srgbClr val="000000"/>
                  </a:solidFill>
                  <a:round/>
                  <a:headEnd type="triangle" w="med" len="med"/>
                  <a:tailEnd type="triangle" w="med" len="med"/>
                </a:ln>
              </p:spPr>
              <p:txBody>
                <a:bodyPr/>
                <a:lstStyle/>
                <a:p>
                  <a:endParaRPr lang="fr-FR"/>
                </a:p>
              </p:txBody>
            </p:sp>
            <p:sp>
              <p:nvSpPr>
                <p:cNvPr id="1053" name="Text Box 46"/>
                <p:cNvSpPr txBox="1">
                  <a:spLocks noChangeArrowheads="1"/>
                </p:cNvSpPr>
                <p:nvPr/>
              </p:nvSpPr>
              <p:spPr bwMode="auto">
                <a:xfrm>
                  <a:off x="7521" y="6433"/>
                  <a:ext cx="720" cy="326"/>
                </a:xfrm>
                <a:prstGeom prst="rect">
                  <a:avLst/>
                </a:prstGeom>
                <a:noFill/>
                <a:ln w="9525">
                  <a:noFill/>
                  <a:miter lim="800000"/>
                  <a:headEnd/>
                  <a:tailEnd/>
                </a:ln>
              </p:spPr>
              <p:txBody>
                <a:bodyPr/>
                <a:lstStyle/>
                <a:p>
                  <a:r>
                    <a:rPr lang="fr-FR" sz="800">
                      <a:latin typeface="Arial" charset="0"/>
                    </a:rPr>
                    <a:t>50 m.</a:t>
                  </a:r>
                  <a:endParaRPr lang="fr-FR">
                    <a:latin typeface="Arial" charset="0"/>
                  </a:endParaRPr>
                </a:p>
              </p:txBody>
            </p:sp>
            <p:sp>
              <p:nvSpPr>
                <p:cNvPr id="1054" name="Text Box 47"/>
                <p:cNvSpPr txBox="1">
                  <a:spLocks noChangeArrowheads="1"/>
                </p:cNvSpPr>
                <p:nvPr/>
              </p:nvSpPr>
              <p:spPr bwMode="auto">
                <a:xfrm>
                  <a:off x="4461" y="6698"/>
                  <a:ext cx="1080" cy="326"/>
                </a:xfrm>
                <a:prstGeom prst="rect">
                  <a:avLst/>
                </a:prstGeom>
                <a:noFill/>
                <a:ln w="9525">
                  <a:noFill/>
                  <a:miter lim="800000"/>
                  <a:headEnd/>
                  <a:tailEnd/>
                </a:ln>
              </p:spPr>
              <p:txBody>
                <a:bodyPr/>
                <a:lstStyle/>
                <a:p>
                  <a:r>
                    <a:rPr lang="fr-FR" sz="800">
                      <a:latin typeface="Arial" charset="0"/>
                    </a:rPr>
                    <a:t>12,50 m.</a:t>
                  </a:r>
                  <a:endParaRPr lang="fr-FR">
                    <a:latin typeface="Arial" charset="0"/>
                  </a:endParaRPr>
                </a:p>
              </p:txBody>
            </p:sp>
            <p:graphicFrame>
              <p:nvGraphicFramePr>
                <p:cNvPr id="1026" name="Object 2"/>
                <p:cNvGraphicFramePr>
                  <a:graphicFrameLocks noChangeAspect="1"/>
                </p:cNvGraphicFramePr>
                <p:nvPr/>
              </p:nvGraphicFramePr>
              <p:xfrm>
                <a:off x="6921" y="7744"/>
                <a:ext cx="576" cy="253"/>
              </p:xfrm>
              <a:graphic>
                <a:graphicData uri="http://schemas.openxmlformats.org/presentationml/2006/ole">
                  <p:oleObj spid="_x0000_s1026" r:id="rId6" imgW="1843200" imgH="810000" progId="">
                    <p:embed/>
                  </p:oleObj>
                </a:graphicData>
              </a:graphic>
            </p:graphicFrame>
            <p:sp>
              <p:nvSpPr>
                <p:cNvPr id="1055" name="Line 49"/>
                <p:cNvSpPr>
                  <a:spLocks noChangeShapeType="1"/>
                </p:cNvSpPr>
                <p:nvPr/>
              </p:nvSpPr>
              <p:spPr bwMode="auto">
                <a:xfrm>
                  <a:off x="5541" y="7024"/>
                  <a:ext cx="3780" cy="0"/>
                </a:xfrm>
                <a:prstGeom prst="line">
                  <a:avLst/>
                </a:prstGeom>
                <a:noFill/>
                <a:ln w="9525">
                  <a:solidFill>
                    <a:srgbClr val="000000"/>
                  </a:solidFill>
                  <a:round/>
                  <a:headEnd type="triangle" w="med" len="med"/>
                  <a:tailEnd type="triangle" w="med" len="med"/>
                </a:ln>
              </p:spPr>
              <p:txBody>
                <a:bodyPr/>
                <a:lstStyle/>
                <a:p>
                  <a:endParaRPr lang="fr-FR"/>
                </a:p>
              </p:txBody>
            </p:sp>
            <p:sp>
              <p:nvSpPr>
                <p:cNvPr id="1056" name="Text Box 50"/>
                <p:cNvSpPr txBox="1">
                  <a:spLocks noChangeArrowheads="1"/>
                </p:cNvSpPr>
                <p:nvPr/>
              </p:nvSpPr>
              <p:spPr bwMode="auto">
                <a:xfrm>
                  <a:off x="6981" y="6664"/>
                  <a:ext cx="1080" cy="360"/>
                </a:xfrm>
                <a:prstGeom prst="rect">
                  <a:avLst/>
                </a:prstGeom>
                <a:noFill/>
                <a:ln w="9525">
                  <a:noFill/>
                  <a:miter lim="800000"/>
                  <a:headEnd/>
                  <a:tailEnd/>
                </a:ln>
              </p:spPr>
              <p:txBody>
                <a:bodyPr/>
                <a:lstStyle/>
                <a:p>
                  <a:r>
                    <a:rPr lang="fr-FR" sz="800">
                      <a:latin typeface="Arial" charset="0"/>
                    </a:rPr>
                    <a:t>25 m</a:t>
                  </a:r>
                  <a:endParaRPr lang="fr-FR">
                    <a:latin typeface="Arial" charset="0"/>
                  </a:endParaRPr>
                </a:p>
              </p:txBody>
            </p:sp>
            <p:graphicFrame>
              <p:nvGraphicFramePr>
                <p:cNvPr id="1027" name="Object 3"/>
                <p:cNvGraphicFramePr>
                  <a:graphicFrameLocks noChangeAspect="1"/>
                </p:cNvGraphicFramePr>
                <p:nvPr/>
              </p:nvGraphicFramePr>
              <p:xfrm>
                <a:off x="2841" y="7867"/>
                <a:ext cx="744" cy="417"/>
              </p:xfrm>
              <a:graphic>
                <a:graphicData uri="http://schemas.openxmlformats.org/presentationml/2006/ole">
                  <p:oleObj spid="_x0000_s1027" r:id="rId7" imgW="1512000" imgH="923760" progId="">
                    <p:embed/>
                  </p:oleObj>
                </a:graphicData>
              </a:graphic>
            </p:graphicFrame>
            <p:sp>
              <p:nvSpPr>
                <p:cNvPr id="1057" name="AutoShape 52"/>
                <p:cNvSpPr>
                  <a:spLocks noChangeArrowheads="1"/>
                </p:cNvSpPr>
                <p:nvPr/>
              </p:nvSpPr>
              <p:spPr bwMode="auto">
                <a:xfrm>
                  <a:off x="4101" y="8104"/>
                  <a:ext cx="1080" cy="360"/>
                </a:xfrm>
                <a:prstGeom prst="curvedUpArrow">
                  <a:avLst>
                    <a:gd name="adj1" fmla="val 15556"/>
                    <a:gd name="adj2" fmla="val 120000"/>
                    <a:gd name="adj3" fmla="val 30278"/>
                  </a:avLst>
                </a:prstGeom>
                <a:solidFill>
                  <a:srgbClr val="FFFFFF"/>
                </a:solidFill>
                <a:ln w="9525">
                  <a:solidFill>
                    <a:srgbClr val="000000"/>
                  </a:solidFill>
                  <a:miter lim="800000"/>
                  <a:headEnd/>
                  <a:tailEnd/>
                </a:ln>
              </p:spPr>
              <p:txBody>
                <a:bodyPr/>
                <a:lstStyle/>
                <a:p>
                  <a:endParaRPr lang="fr-FR"/>
                </a:p>
              </p:txBody>
            </p:sp>
            <p:sp>
              <p:nvSpPr>
                <p:cNvPr id="1058" name="AutoShape 53"/>
                <p:cNvSpPr>
                  <a:spLocks noChangeArrowheads="1"/>
                </p:cNvSpPr>
                <p:nvPr/>
              </p:nvSpPr>
              <p:spPr bwMode="auto">
                <a:xfrm>
                  <a:off x="7521" y="8104"/>
                  <a:ext cx="1080" cy="360"/>
                </a:xfrm>
                <a:prstGeom prst="curvedUpArrow">
                  <a:avLst>
                    <a:gd name="adj1" fmla="val 15556"/>
                    <a:gd name="adj2" fmla="val 120000"/>
                    <a:gd name="adj3" fmla="val 30278"/>
                  </a:avLst>
                </a:prstGeom>
                <a:solidFill>
                  <a:srgbClr val="FFFFFF"/>
                </a:solidFill>
                <a:ln w="9525">
                  <a:solidFill>
                    <a:srgbClr val="000000"/>
                  </a:solidFill>
                  <a:miter lim="800000"/>
                  <a:headEnd/>
                  <a:tailEnd/>
                </a:ln>
              </p:spPr>
              <p:txBody>
                <a:bodyPr/>
                <a:lstStyle/>
                <a:p>
                  <a:endParaRPr lang="fr-FR"/>
                </a:p>
              </p:txBody>
            </p:sp>
            <p:sp>
              <p:nvSpPr>
                <p:cNvPr id="1059" name="AutoShape 54"/>
                <p:cNvSpPr>
                  <a:spLocks noChangeArrowheads="1"/>
                </p:cNvSpPr>
                <p:nvPr/>
              </p:nvSpPr>
              <p:spPr bwMode="auto">
                <a:xfrm flipH="1">
                  <a:off x="8061" y="7564"/>
                  <a:ext cx="1080" cy="360"/>
                </a:xfrm>
                <a:prstGeom prst="curvedUpArrow">
                  <a:avLst>
                    <a:gd name="adj1" fmla="val 15556"/>
                    <a:gd name="adj2" fmla="val 120000"/>
                    <a:gd name="adj3" fmla="val 30278"/>
                  </a:avLst>
                </a:prstGeom>
                <a:solidFill>
                  <a:srgbClr val="FFFFFF"/>
                </a:solidFill>
                <a:ln w="9525">
                  <a:solidFill>
                    <a:srgbClr val="000000"/>
                  </a:solidFill>
                  <a:miter lim="800000"/>
                  <a:headEnd/>
                  <a:tailEnd/>
                </a:ln>
              </p:spPr>
              <p:txBody>
                <a:bodyPr/>
                <a:lstStyle/>
                <a:p>
                  <a:endParaRPr lang="fr-FR"/>
                </a:p>
              </p:txBody>
            </p:sp>
            <p:sp>
              <p:nvSpPr>
                <p:cNvPr id="1060" name="AutoShape 55"/>
                <p:cNvSpPr>
                  <a:spLocks noChangeArrowheads="1"/>
                </p:cNvSpPr>
                <p:nvPr/>
              </p:nvSpPr>
              <p:spPr bwMode="auto">
                <a:xfrm flipH="1">
                  <a:off x="4461" y="7564"/>
                  <a:ext cx="1080" cy="360"/>
                </a:xfrm>
                <a:prstGeom prst="curvedUpArrow">
                  <a:avLst>
                    <a:gd name="adj1" fmla="val 15556"/>
                    <a:gd name="adj2" fmla="val 120000"/>
                    <a:gd name="adj3" fmla="val 30278"/>
                  </a:avLst>
                </a:prstGeom>
                <a:solidFill>
                  <a:srgbClr val="FFFFFF"/>
                </a:solidFill>
                <a:ln w="9525">
                  <a:solidFill>
                    <a:srgbClr val="000000"/>
                  </a:solidFill>
                  <a:miter lim="800000"/>
                  <a:headEnd/>
                  <a:tailEnd/>
                </a:ln>
              </p:spPr>
              <p:txBody>
                <a:bodyPr/>
                <a:lstStyle/>
                <a:p>
                  <a:endParaRPr lang="fr-FR"/>
                </a:p>
              </p:txBody>
            </p:sp>
            <p:sp>
              <p:nvSpPr>
                <p:cNvPr id="1061" name="AutoShape 56"/>
                <p:cNvSpPr>
                  <a:spLocks noChangeArrowheads="1"/>
                </p:cNvSpPr>
                <p:nvPr/>
              </p:nvSpPr>
              <p:spPr bwMode="auto">
                <a:xfrm rot="8595687">
                  <a:off x="7161" y="7744"/>
                  <a:ext cx="2340" cy="360"/>
                </a:xfrm>
                <a:prstGeom prst="flowChartTerminator">
                  <a:avLst/>
                </a:prstGeom>
                <a:solidFill>
                  <a:srgbClr val="FF0000"/>
                </a:solidFill>
                <a:ln w="9525">
                  <a:solidFill>
                    <a:srgbClr val="000000"/>
                  </a:solidFill>
                  <a:miter lim="800000"/>
                  <a:headEnd/>
                  <a:tailEnd/>
                </a:ln>
              </p:spPr>
              <p:txBody>
                <a:bodyPr/>
                <a:lstStyle/>
                <a:p>
                  <a:endParaRPr lang="fr-FR"/>
                </a:p>
              </p:txBody>
            </p:sp>
            <p:sp>
              <p:nvSpPr>
                <p:cNvPr id="1062" name="Line 57"/>
                <p:cNvSpPr>
                  <a:spLocks noChangeShapeType="1"/>
                </p:cNvSpPr>
                <p:nvPr/>
              </p:nvSpPr>
              <p:spPr bwMode="auto">
                <a:xfrm>
                  <a:off x="5181" y="8104"/>
                  <a:ext cx="2340" cy="0"/>
                </a:xfrm>
                <a:prstGeom prst="line">
                  <a:avLst/>
                </a:prstGeom>
                <a:noFill/>
                <a:ln w="9525">
                  <a:solidFill>
                    <a:srgbClr val="000000"/>
                  </a:solidFill>
                  <a:round/>
                  <a:headEnd/>
                  <a:tailEnd type="triangle" w="med" len="med"/>
                </a:ln>
              </p:spPr>
              <p:txBody>
                <a:bodyPr/>
                <a:lstStyle/>
                <a:p>
                  <a:endParaRPr lang="fr-FR"/>
                </a:p>
              </p:txBody>
            </p:sp>
            <p:sp>
              <p:nvSpPr>
                <p:cNvPr id="1063" name="Line 58"/>
                <p:cNvSpPr>
                  <a:spLocks noChangeShapeType="1"/>
                </p:cNvSpPr>
                <p:nvPr/>
              </p:nvSpPr>
              <p:spPr bwMode="auto">
                <a:xfrm flipH="1">
                  <a:off x="5541" y="7744"/>
                  <a:ext cx="2340" cy="0"/>
                </a:xfrm>
                <a:prstGeom prst="line">
                  <a:avLst/>
                </a:prstGeom>
                <a:noFill/>
                <a:ln w="9525">
                  <a:solidFill>
                    <a:srgbClr val="000000"/>
                  </a:solidFill>
                  <a:round/>
                  <a:headEnd/>
                  <a:tailEnd type="triangle" w="med" len="med"/>
                </a:ln>
              </p:spPr>
              <p:txBody>
                <a:bodyPr/>
                <a:lstStyle/>
                <a:p>
                  <a:endParaRPr lang="fr-FR"/>
                </a:p>
              </p:txBody>
            </p:sp>
            <p:sp>
              <p:nvSpPr>
                <p:cNvPr id="1064" name="Line 59"/>
                <p:cNvSpPr>
                  <a:spLocks noChangeShapeType="1"/>
                </p:cNvSpPr>
                <p:nvPr/>
              </p:nvSpPr>
              <p:spPr bwMode="auto">
                <a:xfrm flipH="1">
                  <a:off x="3561" y="7744"/>
                  <a:ext cx="900" cy="0"/>
                </a:xfrm>
                <a:prstGeom prst="line">
                  <a:avLst/>
                </a:prstGeom>
                <a:noFill/>
                <a:ln w="9525">
                  <a:solidFill>
                    <a:srgbClr val="000000"/>
                  </a:solidFill>
                  <a:round/>
                  <a:headEnd/>
                  <a:tailEnd type="triangle" w="med" len="med"/>
                </a:ln>
              </p:spPr>
              <p:txBody>
                <a:bodyPr/>
                <a:lstStyle/>
                <a:p>
                  <a:endParaRPr lang="fr-FR"/>
                </a:p>
              </p:txBody>
            </p:sp>
            <p:sp>
              <p:nvSpPr>
                <p:cNvPr id="1065" name="Line 60"/>
                <p:cNvSpPr>
                  <a:spLocks noChangeShapeType="1"/>
                </p:cNvSpPr>
                <p:nvPr/>
              </p:nvSpPr>
              <p:spPr bwMode="auto">
                <a:xfrm flipH="1">
                  <a:off x="9141" y="7744"/>
                  <a:ext cx="540" cy="0"/>
                </a:xfrm>
                <a:prstGeom prst="line">
                  <a:avLst/>
                </a:prstGeom>
                <a:noFill/>
                <a:ln w="9525">
                  <a:solidFill>
                    <a:srgbClr val="000000"/>
                  </a:solidFill>
                  <a:round/>
                  <a:headEnd/>
                  <a:tailEnd type="triangle" w="med" len="med"/>
                </a:ln>
              </p:spPr>
              <p:txBody>
                <a:bodyPr/>
                <a:lstStyle/>
                <a:p>
                  <a:endParaRPr lang="fr-FR"/>
                </a:p>
              </p:txBody>
            </p:sp>
            <p:sp>
              <p:nvSpPr>
                <p:cNvPr id="1066" name="Line 61"/>
                <p:cNvSpPr>
                  <a:spLocks noChangeShapeType="1"/>
                </p:cNvSpPr>
                <p:nvPr/>
              </p:nvSpPr>
              <p:spPr bwMode="auto">
                <a:xfrm>
                  <a:off x="8601" y="8104"/>
                  <a:ext cx="540" cy="0"/>
                </a:xfrm>
                <a:prstGeom prst="line">
                  <a:avLst/>
                </a:prstGeom>
                <a:noFill/>
                <a:ln w="9525">
                  <a:solidFill>
                    <a:srgbClr val="000000"/>
                  </a:solidFill>
                  <a:round/>
                  <a:headEnd/>
                  <a:tailEnd type="triangle" w="med" len="med"/>
                </a:ln>
              </p:spPr>
              <p:txBody>
                <a:bodyPr/>
                <a:lstStyle/>
                <a:p>
                  <a:endParaRPr lang="fr-FR"/>
                </a:p>
              </p:txBody>
            </p:sp>
          </p:grpSp>
          <p:sp>
            <p:nvSpPr>
              <p:cNvPr id="1043" name="AutoShape 62"/>
              <p:cNvSpPr>
                <a:spLocks noChangeArrowheads="1"/>
              </p:cNvSpPr>
              <p:nvPr/>
            </p:nvSpPr>
            <p:spPr bwMode="auto">
              <a:xfrm rot="8595687">
                <a:off x="3321" y="11164"/>
                <a:ext cx="2340" cy="360"/>
              </a:xfrm>
              <a:prstGeom prst="flowChartTerminator">
                <a:avLst/>
              </a:prstGeom>
              <a:solidFill>
                <a:srgbClr val="FF0000"/>
              </a:solidFill>
              <a:ln w="9525">
                <a:solidFill>
                  <a:srgbClr val="000000"/>
                </a:solidFill>
                <a:miter lim="800000"/>
                <a:headEnd/>
                <a:tailEnd/>
              </a:ln>
            </p:spPr>
            <p:txBody>
              <a:bodyPr/>
              <a:lstStyle/>
              <a:p>
                <a:endParaRPr lang="fr-FR"/>
              </a:p>
            </p:txBody>
          </p:sp>
        </p:grpSp>
        <p:grpSp>
          <p:nvGrpSpPr>
            <p:cNvPr id="1036" name="Group 63"/>
            <p:cNvGrpSpPr>
              <a:grpSpLocks/>
            </p:cNvGrpSpPr>
            <p:nvPr/>
          </p:nvGrpSpPr>
          <p:grpSpPr bwMode="auto">
            <a:xfrm>
              <a:off x="1341" y="10580"/>
              <a:ext cx="2460" cy="1304"/>
              <a:chOff x="1581" y="7085"/>
              <a:chExt cx="2460" cy="1304"/>
            </a:xfrm>
          </p:grpSpPr>
          <p:sp>
            <p:nvSpPr>
              <p:cNvPr id="1037" name="AutoShape 64"/>
              <p:cNvSpPr>
                <a:spLocks noChangeArrowheads="1"/>
              </p:cNvSpPr>
              <p:nvPr/>
            </p:nvSpPr>
            <p:spPr bwMode="auto">
              <a:xfrm>
                <a:off x="3021" y="7085"/>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1038" name="AutoShape 65"/>
              <p:cNvSpPr>
                <a:spLocks noChangeArrowheads="1"/>
              </p:cNvSpPr>
              <p:nvPr/>
            </p:nvSpPr>
            <p:spPr bwMode="auto">
              <a:xfrm>
                <a:off x="1581" y="8063"/>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1039" name="AutoShape 66"/>
              <p:cNvSpPr>
                <a:spLocks noChangeArrowheads="1"/>
              </p:cNvSpPr>
              <p:nvPr/>
            </p:nvSpPr>
            <p:spPr bwMode="auto">
              <a:xfrm>
                <a:off x="2061" y="7737"/>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1040" name="AutoShape 67"/>
              <p:cNvSpPr>
                <a:spLocks noChangeArrowheads="1"/>
              </p:cNvSpPr>
              <p:nvPr/>
            </p:nvSpPr>
            <p:spPr bwMode="auto">
              <a:xfrm>
                <a:off x="2541" y="7411"/>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1041" name="Line 68"/>
              <p:cNvSpPr>
                <a:spLocks noChangeShapeType="1"/>
              </p:cNvSpPr>
              <p:nvPr/>
            </p:nvSpPr>
            <p:spPr bwMode="auto">
              <a:xfrm>
                <a:off x="2781" y="8104"/>
                <a:ext cx="1260" cy="0"/>
              </a:xfrm>
              <a:prstGeom prst="line">
                <a:avLst/>
              </a:prstGeom>
              <a:noFill/>
              <a:ln w="9525">
                <a:solidFill>
                  <a:srgbClr val="000000"/>
                </a:solidFill>
                <a:round/>
                <a:headEnd/>
                <a:tailEnd type="triangle" w="med" len="med"/>
              </a:ln>
            </p:spPr>
            <p:txBody>
              <a:bodyPr/>
              <a:lstStyle/>
              <a:p>
                <a:endParaRPr lang="fr-FR"/>
              </a:p>
            </p:txBody>
          </p:sp>
        </p:grpSp>
      </p:grpSp>
      <p:sp>
        <p:nvSpPr>
          <p:cNvPr id="43" name="Rectangle 70"/>
          <p:cNvSpPr txBox="1">
            <a:spLocks noChangeArrowheads="1"/>
          </p:cNvSpPr>
          <p:nvPr/>
        </p:nvSpPr>
        <p:spPr bwMode="auto">
          <a:xfrm>
            <a:off x="971550" y="188913"/>
            <a:ext cx="7091363"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200 m Obstacles</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3555"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B50EA732-7B46-4604-ABD4-638B6E5BB8E5}" type="slidenum">
              <a:rPr lang="fr-FR">
                <a:solidFill>
                  <a:schemeClr val="tx1">
                    <a:tint val="75000"/>
                  </a:schemeClr>
                </a:solidFill>
                <a:latin typeface="+mn-lt"/>
                <a:ea typeface="+mn-ea"/>
              </a:rPr>
              <a:pPr algn="ctr" fontAlgn="auto">
                <a:spcBef>
                  <a:spcPts val="0"/>
                </a:spcBef>
                <a:spcAft>
                  <a:spcPts val="0"/>
                </a:spcAft>
                <a:defRPr/>
              </a:pPr>
              <a:t>13</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71550" y="260350"/>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200 m Obstacles</a:t>
            </a:r>
          </a:p>
        </p:txBody>
      </p:sp>
      <p:sp>
        <p:nvSpPr>
          <p:cNvPr id="23558" name="Rectangle 3"/>
          <p:cNvSpPr txBox="1">
            <a:spLocks noChangeArrowheads="1"/>
          </p:cNvSpPr>
          <p:nvPr/>
        </p:nvSpPr>
        <p:spPr bwMode="auto">
          <a:xfrm>
            <a:off x="323850" y="1125538"/>
            <a:ext cx="8569325" cy="5472112"/>
          </a:xfrm>
          <a:prstGeom prst="rect">
            <a:avLst/>
          </a:prstGeom>
          <a:noFill/>
          <a:ln w="9525">
            <a:noFill/>
            <a:miter lim="800000"/>
            <a:headEnd/>
            <a:tailEnd/>
          </a:ln>
        </p:spPr>
        <p:txBody>
          <a:bodyPr/>
          <a:lstStyle/>
          <a:p>
            <a:pPr algn="just" eaLnBrk="0" hangingPunct="0">
              <a:spcBef>
                <a:spcPct val="20000"/>
              </a:spcBef>
              <a:buFont typeface="Arial" charset="0"/>
              <a:buNone/>
            </a:pPr>
            <a:r>
              <a:rPr lang="fr-FR" sz="2000">
                <a:solidFill>
                  <a:srgbClr val="000099"/>
                </a:solidFill>
              </a:rPr>
              <a:t>Après un signal sonore, le sauveteur plonge dans l'eau et nage sur une distance de </a:t>
            </a:r>
            <a:r>
              <a:rPr lang="fr-FR" sz="2000" b="1">
                <a:solidFill>
                  <a:srgbClr val="000099"/>
                </a:solidFill>
              </a:rPr>
              <a:t>200 mètres </a:t>
            </a:r>
            <a:r>
              <a:rPr lang="fr-FR" sz="2000">
                <a:solidFill>
                  <a:srgbClr val="000099"/>
                </a:solidFill>
              </a:rPr>
              <a:t>en catégorie </a:t>
            </a:r>
            <a:r>
              <a:rPr lang="fr-FR" sz="2000" b="1">
                <a:solidFill>
                  <a:srgbClr val="000099"/>
                </a:solidFill>
              </a:rPr>
              <a:t>Senior, Junior et Benjamin</a:t>
            </a:r>
            <a:r>
              <a:rPr lang="fr-FR" sz="2000">
                <a:solidFill>
                  <a:srgbClr val="000099"/>
                </a:solidFill>
              </a:rPr>
              <a:t>  (ou </a:t>
            </a:r>
            <a:r>
              <a:rPr lang="fr-FR" sz="2000" b="1">
                <a:solidFill>
                  <a:srgbClr val="000099"/>
                </a:solidFill>
              </a:rPr>
              <a:t>100m</a:t>
            </a:r>
            <a:r>
              <a:rPr lang="fr-FR" sz="2000">
                <a:solidFill>
                  <a:srgbClr val="000099"/>
                </a:solidFill>
              </a:rPr>
              <a:t>),  </a:t>
            </a:r>
            <a:r>
              <a:rPr lang="fr-FR" sz="2000" b="1">
                <a:solidFill>
                  <a:srgbClr val="000099"/>
                </a:solidFill>
              </a:rPr>
              <a:t>200m</a:t>
            </a:r>
            <a:r>
              <a:rPr lang="fr-FR" sz="2000">
                <a:solidFill>
                  <a:srgbClr val="000099"/>
                </a:solidFill>
              </a:rPr>
              <a:t> ou </a:t>
            </a:r>
            <a:r>
              <a:rPr lang="fr-FR" sz="2000" b="1">
                <a:solidFill>
                  <a:srgbClr val="000099"/>
                </a:solidFill>
              </a:rPr>
              <a:t>400 mètres</a:t>
            </a:r>
            <a:r>
              <a:rPr lang="fr-FR" sz="2000">
                <a:solidFill>
                  <a:srgbClr val="000099"/>
                </a:solidFill>
              </a:rPr>
              <a:t> en catégorie </a:t>
            </a:r>
            <a:r>
              <a:rPr lang="fr-FR" sz="2000" b="1">
                <a:solidFill>
                  <a:srgbClr val="000099"/>
                </a:solidFill>
              </a:rPr>
              <a:t>Cadet et Minime</a:t>
            </a:r>
            <a:r>
              <a:rPr lang="fr-FR" sz="2000">
                <a:solidFill>
                  <a:srgbClr val="000099"/>
                </a:solidFill>
              </a:rPr>
              <a:t>, </a:t>
            </a:r>
            <a:r>
              <a:rPr lang="fr-FR" sz="2000" b="1">
                <a:solidFill>
                  <a:srgbClr val="000099"/>
                </a:solidFill>
              </a:rPr>
              <a:t>100 mètres </a:t>
            </a:r>
            <a:r>
              <a:rPr lang="fr-FR" sz="2000">
                <a:solidFill>
                  <a:srgbClr val="000099"/>
                </a:solidFill>
              </a:rPr>
              <a:t>en catégorie </a:t>
            </a:r>
            <a:r>
              <a:rPr lang="fr-FR" sz="2000" b="1">
                <a:solidFill>
                  <a:srgbClr val="000099"/>
                </a:solidFill>
              </a:rPr>
              <a:t>Poussin</a:t>
            </a:r>
            <a:r>
              <a:rPr lang="fr-FR" sz="2000">
                <a:solidFill>
                  <a:srgbClr val="000099"/>
                </a:solidFill>
              </a:rPr>
              <a:t>, en nage libre. Pendant cette épreuve, le sauveteur doit nager sous des obstacles immergés. Le sauveteur doit faire surface après le plongeon initial et après être passé sous chaque obstacle. Le sauveteur a le droit de pousser au fond de la piscine pour faire surface après chaque obstacle </a:t>
            </a:r>
          </a:p>
          <a:p>
            <a:pPr algn="ctr" eaLnBrk="0" hangingPunct="0">
              <a:spcBef>
                <a:spcPct val="20000"/>
              </a:spcBef>
            </a:pPr>
            <a:r>
              <a:rPr lang="fr-FR" sz="2000" b="1">
                <a:solidFill>
                  <a:srgbClr val="000099"/>
                </a:solidFill>
              </a:rPr>
              <a:t>Disqualification</a:t>
            </a:r>
          </a:p>
          <a:p>
            <a:pPr algn="ctr" eaLnBrk="0" hangingPunct="0">
              <a:spcBef>
                <a:spcPct val="20000"/>
              </a:spcBef>
            </a:pPr>
            <a:endParaRPr lang="fr-FR" sz="2000" b="1">
              <a:solidFill>
                <a:srgbClr val="000099"/>
              </a:solidFill>
            </a:endParaRPr>
          </a:p>
          <a:p>
            <a:pPr algn="just" eaLnBrk="0" hangingPunct="0">
              <a:lnSpc>
                <a:spcPct val="80000"/>
              </a:lnSpc>
              <a:spcBef>
                <a:spcPct val="20000"/>
              </a:spcBef>
              <a:buFont typeface="Arial" charset="0"/>
              <a:buChar char="•"/>
            </a:pPr>
            <a:r>
              <a:rPr lang="fr-FR" sz="2000">
                <a:solidFill>
                  <a:srgbClr val="000099"/>
                </a:solidFill>
              </a:rPr>
              <a:t>Faux départ: comme décrit dans la Section 4.2 – départ</a:t>
            </a:r>
          </a:p>
          <a:p>
            <a:pPr algn="just" eaLnBrk="0" hangingPunct="0">
              <a:spcBef>
                <a:spcPct val="20000"/>
              </a:spcBef>
              <a:buFont typeface="Arial" charset="0"/>
              <a:buChar char="•"/>
            </a:pPr>
            <a:r>
              <a:rPr lang="fr-FR" sz="2000">
                <a:solidFill>
                  <a:srgbClr val="000099"/>
                </a:solidFill>
              </a:rPr>
              <a:t> Un sauveteur passe sur un obstacle et ne revient pas aussitôt pour passer dessous l'obstacle.</a:t>
            </a:r>
          </a:p>
          <a:p>
            <a:pPr algn="just" eaLnBrk="0" hangingPunct="0">
              <a:spcBef>
                <a:spcPct val="20000"/>
              </a:spcBef>
              <a:buFont typeface="Arial" charset="0"/>
              <a:buChar char="•"/>
            </a:pPr>
            <a:r>
              <a:rPr lang="fr-FR" sz="2000">
                <a:solidFill>
                  <a:srgbClr val="000099"/>
                </a:solidFill>
              </a:rPr>
              <a:t> Le sauveteur ne fait pas surface après le plongeon et avant le 1er obstacle.</a:t>
            </a:r>
          </a:p>
          <a:p>
            <a:pPr algn="just" eaLnBrk="0" hangingPunct="0">
              <a:spcBef>
                <a:spcPct val="20000"/>
              </a:spcBef>
              <a:buFont typeface="Arial" charset="0"/>
              <a:buChar char="•"/>
            </a:pPr>
            <a:r>
              <a:rPr lang="fr-FR" sz="2000">
                <a:solidFill>
                  <a:srgbClr val="000099"/>
                </a:solidFill>
              </a:rPr>
              <a:t> Le sauveteur ne fait pas surface après chaque obstacle.</a:t>
            </a:r>
          </a:p>
          <a:p>
            <a:pPr algn="just" eaLnBrk="0" hangingPunct="0">
              <a:spcBef>
                <a:spcPct val="20000"/>
              </a:spcBef>
              <a:buFont typeface="Arial" charset="0"/>
              <a:buChar char="•"/>
            </a:pPr>
            <a:r>
              <a:rPr lang="fr-FR" sz="2000">
                <a:solidFill>
                  <a:srgbClr val="000099"/>
                </a:solidFill>
              </a:rPr>
              <a:t> Le sauveteur ne touche pas le mur pendant son demi-tour.</a:t>
            </a:r>
          </a:p>
          <a:p>
            <a:pPr algn="just" eaLnBrk="0" hangingPunct="0">
              <a:spcBef>
                <a:spcPct val="20000"/>
              </a:spcBef>
              <a:buFont typeface="Arial" charset="0"/>
              <a:buChar char="•"/>
            </a:pPr>
            <a:r>
              <a:rPr lang="fr-FR" sz="2000">
                <a:solidFill>
                  <a:srgbClr val="000099"/>
                </a:solidFill>
              </a:rPr>
              <a:t> Le sauveteur ne touche pas le mur d'arrivée (le bord de la piscine).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2053"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750C2FB9-566D-40E2-8CB3-9542FE3A2676}" type="slidenum">
              <a:rPr lang="fr-FR">
                <a:solidFill>
                  <a:schemeClr val="tx1">
                    <a:tint val="75000"/>
                  </a:schemeClr>
                </a:solidFill>
                <a:latin typeface="+mn-lt"/>
                <a:ea typeface="+mn-ea"/>
              </a:rPr>
              <a:pPr algn="ctr" fontAlgn="auto">
                <a:spcBef>
                  <a:spcPts val="0"/>
                </a:spcBef>
                <a:spcAft>
                  <a:spcPts val="0"/>
                </a:spcAft>
                <a:defRPr/>
              </a:pPr>
              <a:t>14</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71550" y="188913"/>
            <a:ext cx="7200900"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50 m Mannequin</a:t>
            </a:r>
          </a:p>
        </p:txBody>
      </p:sp>
      <p:sp>
        <p:nvSpPr>
          <p:cNvPr id="2056" name="Rectangle 3"/>
          <p:cNvSpPr txBox="1">
            <a:spLocks noChangeArrowheads="1"/>
          </p:cNvSpPr>
          <p:nvPr/>
        </p:nvSpPr>
        <p:spPr bwMode="auto">
          <a:xfrm>
            <a:off x="250825" y="1844675"/>
            <a:ext cx="8642350" cy="3683000"/>
          </a:xfrm>
          <a:prstGeom prst="rect">
            <a:avLst/>
          </a:prstGeom>
          <a:noFill/>
          <a:ln w="9525">
            <a:noFill/>
            <a:miter lim="800000"/>
            <a:headEnd/>
            <a:tailEnd/>
          </a:ln>
        </p:spPr>
        <p:txBody>
          <a:bodyPr/>
          <a:lstStyle/>
          <a:p>
            <a:pPr algn="just" eaLnBrk="0" hangingPunct="0">
              <a:spcBef>
                <a:spcPct val="20000"/>
              </a:spcBef>
              <a:buFont typeface="Arial" charset="0"/>
              <a:buNone/>
            </a:pPr>
            <a:r>
              <a:rPr lang="fr-FR" sz="3000">
                <a:solidFill>
                  <a:srgbClr val="000099"/>
                </a:solidFill>
              </a:rPr>
              <a:t>Épreuve phare, elle symbolise la recherche de la personne en détresse dans un milieu aquatique et son remorquage en surface dans un temps minimum.</a:t>
            </a:r>
          </a:p>
        </p:txBody>
      </p:sp>
      <p:grpSp>
        <p:nvGrpSpPr>
          <p:cNvPr id="2057" name="Group 6"/>
          <p:cNvGrpSpPr>
            <a:grpSpLocks/>
          </p:cNvGrpSpPr>
          <p:nvPr/>
        </p:nvGrpSpPr>
        <p:grpSpPr bwMode="auto">
          <a:xfrm>
            <a:off x="1187450" y="3789363"/>
            <a:ext cx="6769100" cy="2663825"/>
            <a:chOff x="971" y="6304"/>
            <a:chExt cx="9910" cy="3669"/>
          </a:xfrm>
        </p:grpSpPr>
        <p:grpSp>
          <p:nvGrpSpPr>
            <p:cNvPr id="2058" name="Group 7"/>
            <p:cNvGrpSpPr>
              <a:grpSpLocks/>
            </p:cNvGrpSpPr>
            <p:nvPr/>
          </p:nvGrpSpPr>
          <p:grpSpPr bwMode="auto">
            <a:xfrm>
              <a:off x="971" y="6304"/>
              <a:ext cx="9910" cy="3669"/>
              <a:chOff x="971" y="6304"/>
              <a:chExt cx="9910" cy="3669"/>
            </a:xfrm>
          </p:grpSpPr>
          <p:grpSp>
            <p:nvGrpSpPr>
              <p:cNvPr id="2060" name="Group 8"/>
              <p:cNvGrpSpPr>
                <a:grpSpLocks/>
              </p:cNvGrpSpPr>
              <p:nvPr/>
            </p:nvGrpSpPr>
            <p:grpSpPr bwMode="auto">
              <a:xfrm>
                <a:off x="971" y="6304"/>
                <a:ext cx="9910" cy="3669"/>
                <a:chOff x="981" y="6304"/>
                <a:chExt cx="9910" cy="3669"/>
              </a:xfrm>
            </p:grpSpPr>
            <p:sp>
              <p:nvSpPr>
                <p:cNvPr id="2065" name="Oval 9"/>
                <p:cNvSpPr>
                  <a:spLocks noChangeArrowheads="1"/>
                </p:cNvSpPr>
                <p:nvPr/>
              </p:nvSpPr>
              <p:spPr bwMode="auto">
                <a:xfrm>
                  <a:off x="981" y="6304"/>
                  <a:ext cx="9910" cy="3669"/>
                </a:xfrm>
                <a:prstGeom prst="ellipse">
                  <a:avLst/>
                </a:prstGeom>
                <a:solidFill>
                  <a:srgbClr val="FFCC99"/>
                </a:solidFill>
                <a:ln w="9525">
                  <a:noFill/>
                  <a:round/>
                  <a:headEnd/>
                  <a:tailEnd/>
                </a:ln>
              </p:spPr>
              <p:txBody>
                <a:bodyPr/>
                <a:lstStyle/>
                <a:p>
                  <a:endParaRPr lang="fr-FR"/>
                </a:p>
              </p:txBody>
            </p:sp>
            <p:sp>
              <p:nvSpPr>
                <p:cNvPr id="2066" name="AutoShape 10"/>
                <p:cNvSpPr>
                  <a:spLocks noChangeArrowheads="1"/>
                </p:cNvSpPr>
                <p:nvPr/>
              </p:nvSpPr>
              <p:spPr bwMode="auto">
                <a:xfrm>
                  <a:off x="2207" y="7477"/>
                  <a:ext cx="7663" cy="1320"/>
                </a:xfrm>
                <a:prstGeom prst="parallelogram">
                  <a:avLst>
                    <a:gd name="adj" fmla="val 145133"/>
                  </a:avLst>
                </a:prstGeom>
                <a:solidFill>
                  <a:srgbClr val="CCFFFF"/>
                </a:solidFill>
                <a:ln w="76200">
                  <a:solidFill>
                    <a:srgbClr val="000000"/>
                  </a:solidFill>
                  <a:miter lim="800000"/>
                  <a:headEnd/>
                  <a:tailEnd/>
                </a:ln>
              </p:spPr>
              <p:txBody>
                <a:bodyPr/>
                <a:lstStyle/>
                <a:p>
                  <a:endParaRPr lang="fr-FR"/>
                </a:p>
              </p:txBody>
            </p:sp>
            <p:sp>
              <p:nvSpPr>
                <p:cNvPr id="2067" name="AutoShape 11"/>
                <p:cNvSpPr>
                  <a:spLocks noChangeArrowheads="1"/>
                </p:cNvSpPr>
                <p:nvPr/>
              </p:nvSpPr>
              <p:spPr bwMode="auto">
                <a:xfrm>
                  <a:off x="3331" y="7331"/>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2068" name="AutoShape 12"/>
                <p:cNvSpPr>
                  <a:spLocks noChangeArrowheads="1"/>
                </p:cNvSpPr>
                <p:nvPr/>
              </p:nvSpPr>
              <p:spPr bwMode="auto">
                <a:xfrm>
                  <a:off x="2105" y="8210"/>
                  <a:ext cx="307" cy="294"/>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2069" name="AutoShape 13"/>
                <p:cNvSpPr>
                  <a:spLocks noChangeArrowheads="1"/>
                </p:cNvSpPr>
                <p:nvPr/>
              </p:nvSpPr>
              <p:spPr bwMode="auto">
                <a:xfrm>
                  <a:off x="2514" y="7917"/>
                  <a:ext cx="306"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2070" name="AutoShape 14"/>
                <p:cNvSpPr>
                  <a:spLocks noChangeArrowheads="1"/>
                </p:cNvSpPr>
                <p:nvPr/>
              </p:nvSpPr>
              <p:spPr bwMode="auto">
                <a:xfrm>
                  <a:off x="2922" y="7624"/>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2071" name="Line 15"/>
                <p:cNvSpPr>
                  <a:spLocks noChangeShapeType="1"/>
                </p:cNvSpPr>
                <p:nvPr/>
              </p:nvSpPr>
              <p:spPr bwMode="auto">
                <a:xfrm>
                  <a:off x="2601" y="8475"/>
                  <a:ext cx="5517" cy="0"/>
                </a:xfrm>
                <a:prstGeom prst="line">
                  <a:avLst/>
                </a:prstGeom>
                <a:noFill/>
                <a:ln w="15875">
                  <a:solidFill>
                    <a:srgbClr val="000000"/>
                  </a:solidFill>
                  <a:prstDash val="sysDot"/>
                  <a:round/>
                  <a:headEnd/>
                  <a:tailEnd/>
                </a:ln>
              </p:spPr>
              <p:txBody>
                <a:bodyPr/>
                <a:lstStyle/>
                <a:p>
                  <a:endParaRPr lang="fr-FR"/>
                </a:p>
              </p:txBody>
            </p:sp>
            <p:sp>
              <p:nvSpPr>
                <p:cNvPr id="2072" name="Line 16"/>
                <p:cNvSpPr>
                  <a:spLocks noChangeShapeType="1"/>
                </p:cNvSpPr>
                <p:nvPr/>
              </p:nvSpPr>
              <p:spPr bwMode="auto">
                <a:xfrm>
                  <a:off x="3725" y="7741"/>
                  <a:ext cx="5517" cy="0"/>
                </a:xfrm>
                <a:prstGeom prst="line">
                  <a:avLst/>
                </a:prstGeom>
                <a:noFill/>
                <a:ln w="15875">
                  <a:solidFill>
                    <a:srgbClr val="000000"/>
                  </a:solidFill>
                  <a:prstDash val="sysDot"/>
                  <a:round/>
                  <a:headEnd/>
                  <a:tailEnd/>
                </a:ln>
              </p:spPr>
              <p:txBody>
                <a:bodyPr/>
                <a:lstStyle/>
                <a:p>
                  <a:endParaRPr lang="fr-FR"/>
                </a:p>
              </p:txBody>
            </p:sp>
            <p:sp>
              <p:nvSpPr>
                <p:cNvPr id="2073" name="Line 17"/>
                <p:cNvSpPr>
                  <a:spLocks noChangeShapeType="1"/>
                </p:cNvSpPr>
                <p:nvPr/>
              </p:nvSpPr>
              <p:spPr bwMode="auto">
                <a:xfrm>
                  <a:off x="3861" y="8104"/>
                  <a:ext cx="1260" cy="0"/>
                </a:xfrm>
                <a:prstGeom prst="line">
                  <a:avLst/>
                </a:prstGeom>
                <a:noFill/>
                <a:ln w="9525">
                  <a:solidFill>
                    <a:srgbClr val="000000"/>
                  </a:solidFill>
                  <a:round/>
                  <a:headEnd/>
                  <a:tailEnd type="triangle" w="med" len="med"/>
                </a:ln>
              </p:spPr>
              <p:txBody>
                <a:bodyPr/>
                <a:lstStyle/>
                <a:p>
                  <a:endParaRPr lang="fr-FR"/>
                </a:p>
              </p:txBody>
            </p:sp>
            <p:sp>
              <p:nvSpPr>
                <p:cNvPr id="2074" name="Line 18"/>
                <p:cNvSpPr>
                  <a:spLocks noChangeShapeType="1"/>
                </p:cNvSpPr>
                <p:nvPr/>
              </p:nvSpPr>
              <p:spPr bwMode="auto">
                <a:xfrm flipH="1">
                  <a:off x="5125" y="7008"/>
                  <a:ext cx="2759" cy="2053"/>
                </a:xfrm>
                <a:prstGeom prst="line">
                  <a:avLst/>
                </a:prstGeom>
                <a:noFill/>
                <a:ln w="9525" cap="rnd">
                  <a:solidFill>
                    <a:srgbClr val="000000"/>
                  </a:solidFill>
                  <a:prstDash val="sysDot"/>
                  <a:round/>
                  <a:headEnd/>
                  <a:tailEnd/>
                </a:ln>
              </p:spPr>
              <p:txBody>
                <a:bodyPr/>
                <a:lstStyle/>
                <a:p>
                  <a:endParaRPr lang="fr-FR"/>
                </a:p>
              </p:txBody>
            </p:sp>
            <p:grpSp>
              <p:nvGrpSpPr>
                <p:cNvPr id="2075" name="Group 19"/>
                <p:cNvGrpSpPr>
                  <a:grpSpLocks/>
                </p:cNvGrpSpPr>
                <p:nvPr/>
              </p:nvGrpSpPr>
              <p:grpSpPr bwMode="auto">
                <a:xfrm>
                  <a:off x="5301" y="8284"/>
                  <a:ext cx="486" cy="180"/>
                  <a:chOff x="10800" y="3168"/>
                  <a:chExt cx="1584" cy="1008"/>
                </a:xfrm>
              </p:grpSpPr>
              <p:sp>
                <p:nvSpPr>
                  <p:cNvPr id="2091" name="Rectangle 20"/>
                  <p:cNvSpPr>
                    <a:spLocks noChangeArrowheads="1"/>
                  </p:cNvSpPr>
                  <p:nvPr/>
                </p:nvSpPr>
                <p:spPr bwMode="auto">
                  <a:xfrm>
                    <a:off x="10800" y="3459"/>
                    <a:ext cx="1296" cy="432"/>
                  </a:xfrm>
                  <a:prstGeom prst="rect">
                    <a:avLst/>
                  </a:prstGeom>
                  <a:solidFill>
                    <a:srgbClr val="FF0000"/>
                  </a:solidFill>
                  <a:ln w="12700">
                    <a:solidFill>
                      <a:srgbClr val="000000"/>
                    </a:solidFill>
                    <a:miter lim="800000"/>
                    <a:headEnd/>
                    <a:tailEnd/>
                  </a:ln>
                </p:spPr>
                <p:txBody>
                  <a:bodyPr/>
                  <a:lstStyle/>
                  <a:p>
                    <a:endParaRPr lang="fr-FR"/>
                  </a:p>
                </p:txBody>
              </p:sp>
              <p:sp>
                <p:nvSpPr>
                  <p:cNvPr id="2092" name="Oval 21"/>
                  <p:cNvSpPr>
                    <a:spLocks noChangeArrowheads="1"/>
                  </p:cNvSpPr>
                  <p:nvPr/>
                </p:nvSpPr>
                <p:spPr bwMode="auto">
                  <a:xfrm>
                    <a:off x="12096" y="3456"/>
                    <a:ext cx="288" cy="432"/>
                  </a:xfrm>
                  <a:prstGeom prst="ellipse">
                    <a:avLst/>
                  </a:prstGeom>
                  <a:solidFill>
                    <a:srgbClr val="FF0000"/>
                  </a:solidFill>
                  <a:ln w="9525">
                    <a:solidFill>
                      <a:srgbClr val="000000"/>
                    </a:solidFill>
                    <a:round/>
                    <a:headEnd/>
                    <a:tailEnd/>
                  </a:ln>
                </p:spPr>
                <p:txBody>
                  <a:bodyPr/>
                  <a:lstStyle/>
                  <a:p>
                    <a:endParaRPr lang="fr-FR"/>
                  </a:p>
                </p:txBody>
              </p:sp>
              <p:sp>
                <p:nvSpPr>
                  <p:cNvPr id="2093" name="Line 22"/>
                  <p:cNvSpPr>
                    <a:spLocks noChangeShapeType="1"/>
                  </p:cNvSpPr>
                  <p:nvPr/>
                </p:nvSpPr>
                <p:spPr bwMode="auto">
                  <a:xfrm>
                    <a:off x="11664" y="3459"/>
                    <a:ext cx="0" cy="432"/>
                  </a:xfrm>
                  <a:prstGeom prst="line">
                    <a:avLst/>
                  </a:prstGeom>
                  <a:noFill/>
                  <a:ln w="114300">
                    <a:solidFill>
                      <a:srgbClr val="FFFFFF"/>
                    </a:solidFill>
                    <a:round/>
                    <a:headEnd/>
                    <a:tailEnd/>
                  </a:ln>
                </p:spPr>
                <p:txBody>
                  <a:bodyPr/>
                  <a:lstStyle/>
                  <a:p>
                    <a:endParaRPr lang="fr-FR"/>
                  </a:p>
                </p:txBody>
              </p:sp>
              <p:sp>
                <p:nvSpPr>
                  <p:cNvPr id="2094" name="Rectangle 23"/>
                  <p:cNvSpPr>
                    <a:spLocks noChangeArrowheads="1"/>
                  </p:cNvSpPr>
                  <p:nvPr/>
                </p:nvSpPr>
                <p:spPr bwMode="auto">
                  <a:xfrm>
                    <a:off x="11664" y="3168"/>
                    <a:ext cx="288" cy="1008"/>
                  </a:xfrm>
                  <a:prstGeom prst="rect">
                    <a:avLst/>
                  </a:prstGeom>
                  <a:solidFill>
                    <a:srgbClr val="FF0000"/>
                  </a:solidFill>
                  <a:ln w="9525">
                    <a:solidFill>
                      <a:srgbClr val="000000"/>
                    </a:solidFill>
                    <a:miter lim="800000"/>
                    <a:headEnd/>
                    <a:tailEnd/>
                  </a:ln>
                </p:spPr>
                <p:txBody>
                  <a:bodyPr/>
                  <a:lstStyle/>
                  <a:p>
                    <a:endParaRPr lang="fr-FR"/>
                  </a:p>
                </p:txBody>
              </p:sp>
            </p:grpSp>
            <p:sp>
              <p:nvSpPr>
                <p:cNvPr id="2076" name="Line 24"/>
                <p:cNvSpPr>
                  <a:spLocks noChangeShapeType="1"/>
                </p:cNvSpPr>
                <p:nvPr/>
              </p:nvSpPr>
              <p:spPr bwMode="auto">
                <a:xfrm>
                  <a:off x="4148" y="6744"/>
                  <a:ext cx="0" cy="733"/>
                </a:xfrm>
                <a:prstGeom prst="line">
                  <a:avLst/>
                </a:prstGeom>
                <a:noFill/>
                <a:ln w="9525">
                  <a:solidFill>
                    <a:srgbClr val="000000"/>
                  </a:solidFill>
                  <a:round/>
                  <a:headEnd/>
                  <a:tailEnd/>
                </a:ln>
              </p:spPr>
              <p:txBody>
                <a:bodyPr/>
                <a:lstStyle/>
                <a:p>
                  <a:endParaRPr lang="fr-FR"/>
                </a:p>
              </p:txBody>
            </p:sp>
            <p:sp>
              <p:nvSpPr>
                <p:cNvPr id="2077" name="Line 25"/>
                <p:cNvSpPr>
                  <a:spLocks noChangeShapeType="1"/>
                </p:cNvSpPr>
                <p:nvPr/>
              </p:nvSpPr>
              <p:spPr bwMode="auto">
                <a:xfrm>
                  <a:off x="9972" y="6744"/>
                  <a:ext cx="0" cy="733"/>
                </a:xfrm>
                <a:prstGeom prst="line">
                  <a:avLst/>
                </a:prstGeom>
                <a:noFill/>
                <a:ln w="9525">
                  <a:solidFill>
                    <a:srgbClr val="000000"/>
                  </a:solidFill>
                  <a:round/>
                  <a:headEnd/>
                  <a:tailEnd/>
                </a:ln>
              </p:spPr>
              <p:txBody>
                <a:bodyPr/>
                <a:lstStyle/>
                <a:p>
                  <a:endParaRPr lang="fr-FR"/>
                </a:p>
              </p:txBody>
            </p:sp>
            <p:sp>
              <p:nvSpPr>
                <p:cNvPr id="2078" name="Line 26"/>
                <p:cNvSpPr>
                  <a:spLocks noChangeShapeType="1"/>
                </p:cNvSpPr>
                <p:nvPr/>
              </p:nvSpPr>
              <p:spPr bwMode="auto">
                <a:xfrm>
                  <a:off x="4148" y="7037"/>
                  <a:ext cx="5824" cy="0"/>
                </a:xfrm>
                <a:prstGeom prst="line">
                  <a:avLst/>
                </a:prstGeom>
                <a:noFill/>
                <a:ln w="9525">
                  <a:solidFill>
                    <a:srgbClr val="000000"/>
                  </a:solidFill>
                  <a:round/>
                  <a:headEnd type="triangle" w="med" len="med"/>
                  <a:tailEnd type="triangle" w="med" len="med"/>
                </a:ln>
              </p:spPr>
              <p:txBody>
                <a:bodyPr/>
                <a:lstStyle/>
                <a:p>
                  <a:endParaRPr lang="fr-FR"/>
                </a:p>
              </p:txBody>
            </p:sp>
            <p:graphicFrame>
              <p:nvGraphicFramePr>
                <p:cNvPr id="2050" name="Object 2"/>
                <p:cNvGraphicFramePr>
                  <a:graphicFrameLocks noChangeAspect="1"/>
                </p:cNvGraphicFramePr>
                <p:nvPr/>
              </p:nvGraphicFramePr>
              <p:xfrm>
                <a:off x="7330" y="8064"/>
                <a:ext cx="491" cy="227"/>
              </p:xfrm>
              <a:graphic>
                <a:graphicData uri="http://schemas.openxmlformats.org/presentationml/2006/ole">
                  <p:oleObj spid="_x0000_s2050" r:id="rId5" imgW="1843200" imgH="810000" progId="">
                    <p:embed/>
                  </p:oleObj>
                </a:graphicData>
              </a:graphic>
            </p:graphicFrame>
            <p:graphicFrame>
              <p:nvGraphicFramePr>
                <p:cNvPr id="2051" name="Object 3"/>
                <p:cNvGraphicFramePr>
                  <a:graphicFrameLocks noChangeAspect="1"/>
                </p:cNvGraphicFramePr>
                <p:nvPr/>
              </p:nvGraphicFramePr>
              <p:xfrm>
                <a:off x="3321" y="7993"/>
                <a:ext cx="787" cy="360"/>
              </p:xfrm>
              <a:graphic>
                <a:graphicData uri="http://schemas.openxmlformats.org/presentationml/2006/ole">
                  <p:oleObj spid="_x0000_s2051" r:id="rId6" imgW="1512000" imgH="923760" progId="">
                    <p:embed/>
                  </p:oleObj>
                </a:graphicData>
              </a:graphic>
            </p:graphicFrame>
            <p:sp>
              <p:nvSpPr>
                <p:cNvPr id="2079" name="Line 29"/>
                <p:cNvSpPr>
                  <a:spLocks noChangeShapeType="1"/>
                </p:cNvSpPr>
                <p:nvPr/>
              </p:nvSpPr>
              <p:spPr bwMode="auto">
                <a:xfrm>
                  <a:off x="5121" y="8104"/>
                  <a:ext cx="360" cy="180"/>
                </a:xfrm>
                <a:prstGeom prst="line">
                  <a:avLst/>
                </a:prstGeom>
                <a:noFill/>
                <a:ln w="9525">
                  <a:solidFill>
                    <a:srgbClr val="000000"/>
                  </a:solidFill>
                  <a:round/>
                  <a:headEnd/>
                  <a:tailEnd type="triangle" w="med" len="med"/>
                </a:ln>
              </p:spPr>
              <p:txBody>
                <a:bodyPr/>
                <a:lstStyle/>
                <a:p>
                  <a:endParaRPr lang="fr-FR"/>
                </a:p>
              </p:txBody>
            </p:sp>
            <p:sp>
              <p:nvSpPr>
                <p:cNvPr id="2080" name="Line 30"/>
                <p:cNvSpPr>
                  <a:spLocks noChangeShapeType="1"/>
                </p:cNvSpPr>
                <p:nvPr/>
              </p:nvSpPr>
              <p:spPr bwMode="auto">
                <a:xfrm flipV="1">
                  <a:off x="5841" y="8104"/>
                  <a:ext cx="720" cy="180"/>
                </a:xfrm>
                <a:prstGeom prst="line">
                  <a:avLst/>
                </a:prstGeom>
                <a:noFill/>
                <a:ln w="9525">
                  <a:solidFill>
                    <a:srgbClr val="000000"/>
                  </a:solidFill>
                  <a:round/>
                  <a:headEnd/>
                  <a:tailEnd type="triangle" w="med" len="med"/>
                </a:ln>
              </p:spPr>
              <p:txBody>
                <a:bodyPr/>
                <a:lstStyle/>
                <a:p>
                  <a:endParaRPr lang="fr-FR"/>
                </a:p>
              </p:txBody>
            </p:sp>
            <p:sp>
              <p:nvSpPr>
                <p:cNvPr id="2081" name="Line 31"/>
                <p:cNvSpPr>
                  <a:spLocks noChangeShapeType="1"/>
                </p:cNvSpPr>
                <p:nvPr/>
              </p:nvSpPr>
              <p:spPr bwMode="auto">
                <a:xfrm>
                  <a:off x="6741" y="8104"/>
                  <a:ext cx="1980" cy="0"/>
                </a:xfrm>
                <a:prstGeom prst="line">
                  <a:avLst/>
                </a:prstGeom>
                <a:noFill/>
                <a:ln w="9525">
                  <a:solidFill>
                    <a:srgbClr val="000000"/>
                  </a:solidFill>
                  <a:round/>
                  <a:headEnd/>
                  <a:tailEnd type="triangle" w="med" len="med"/>
                </a:ln>
              </p:spPr>
              <p:txBody>
                <a:bodyPr/>
                <a:lstStyle/>
                <a:p>
                  <a:endParaRPr lang="fr-FR"/>
                </a:p>
              </p:txBody>
            </p:sp>
            <p:grpSp>
              <p:nvGrpSpPr>
                <p:cNvPr id="2082" name="Group 32"/>
                <p:cNvGrpSpPr>
                  <a:grpSpLocks/>
                </p:cNvGrpSpPr>
                <p:nvPr/>
              </p:nvGrpSpPr>
              <p:grpSpPr bwMode="auto">
                <a:xfrm flipV="1">
                  <a:off x="7281" y="8104"/>
                  <a:ext cx="360" cy="180"/>
                  <a:chOff x="10800" y="3168"/>
                  <a:chExt cx="1584" cy="1008"/>
                </a:xfrm>
              </p:grpSpPr>
              <p:sp>
                <p:nvSpPr>
                  <p:cNvPr id="2087" name="Rectangle 33"/>
                  <p:cNvSpPr>
                    <a:spLocks noChangeArrowheads="1"/>
                  </p:cNvSpPr>
                  <p:nvPr/>
                </p:nvSpPr>
                <p:spPr bwMode="auto">
                  <a:xfrm>
                    <a:off x="10800" y="3459"/>
                    <a:ext cx="1296" cy="432"/>
                  </a:xfrm>
                  <a:prstGeom prst="rect">
                    <a:avLst/>
                  </a:prstGeom>
                  <a:solidFill>
                    <a:srgbClr val="FF0000"/>
                  </a:solidFill>
                  <a:ln w="12700">
                    <a:solidFill>
                      <a:srgbClr val="000000"/>
                    </a:solidFill>
                    <a:miter lim="800000"/>
                    <a:headEnd/>
                    <a:tailEnd/>
                  </a:ln>
                </p:spPr>
                <p:txBody>
                  <a:bodyPr/>
                  <a:lstStyle/>
                  <a:p>
                    <a:endParaRPr lang="fr-FR"/>
                  </a:p>
                </p:txBody>
              </p:sp>
              <p:sp>
                <p:nvSpPr>
                  <p:cNvPr id="2088" name="Oval 34"/>
                  <p:cNvSpPr>
                    <a:spLocks noChangeArrowheads="1"/>
                  </p:cNvSpPr>
                  <p:nvPr/>
                </p:nvSpPr>
                <p:spPr bwMode="auto">
                  <a:xfrm>
                    <a:off x="12096" y="3456"/>
                    <a:ext cx="288" cy="432"/>
                  </a:xfrm>
                  <a:prstGeom prst="ellipse">
                    <a:avLst/>
                  </a:prstGeom>
                  <a:solidFill>
                    <a:srgbClr val="FF0000"/>
                  </a:solidFill>
                  <a:ln w="9525">
                    <a:solidFill>
                      <a:srgbClr val="000000"/>
                    </a:solidFill>
                    <a:round/>
                    <a:headEnd/>
                    <a:tailEnd/>
                  </a:ln>
                </p:spPr>
                <p:txBody>
                  <a:bodyPr/>
                  <a:lstStyle/>
                  <a:p>
                    <a:endParaRPr lang="fr-FR"/>
                  </a:p>
                </p:txBody>
              </p:sp>
              <p:sp>
                <p:nvSpPr>
                  <p:cNvPr id="2089" name="Line 35"/>
                  <p:cNvSpPr>
                    <a:spLocks noChangeShapeType="1"/>
                  </p:cNvSpPr>
                  <p:nvPr/>
                </p:nvSpPr>
                <p:spPr bwMode="auto">
                  <a:xfrm>
                    <a:off x="11664" y="3459"/>
                    <a:ext cx="0" cy="432"/>
                  </a:xfrm>
                  <a:prstGeom prst="line">
                    <a:avLst/>
                  </a:prstGeom>
                  <a:noFill/>
                  <a:ln w="114300">
                    <a:solidFill>
                      <a:srgbClr val="FFFFFF"/>
                    </a:solidFill>
                    <a:round/>
                    <a:headEnd/>
                    <a:tailEnd/>
                  </a:ln>
                </p:spPr>
                <p:txBody>
                  <a:bodyPr/>
                  <a:lstStyle/>
                  <a:p>
                    <a:endParaRPr lang="fr-FR"/>
                  </a:p>
                </p:txBody>
              </p:sp>
              <p:sp>
                <p:nvSpPr>
                  <p:cNvPr id="2090" name="Rectangle 36"/>
                  <p:cNvSpPr>
                    <a:spLocks noChangeArrowheads="1"/>
                  </p:cNvSpPr>
                  <p:nvPr/>
                </p:nvSpPr>
                <p:spPr bwMode="auto">
                  <a:xfrm>
                    <a:off x="11664" y="3168"/>
                    <a:ext cx="288" cy="1008"/>
                  </a:xfrm>
                  <a:prstGeom prst="rect">
                    <a:avLst/>
                  </a:prstGeom>
                  <a:solidFill>
                    <a:srgbClr val="FF0000"/>
                  </a:solidFill>
                  <a:ln w="9525">
                    <a:solidFill>
                      <a:srgbClr val="000000"/>
                    </a:solidFill>
                    <a:miter lim="800000"/>
                    <a:headEnd/>
                    <a:tailEnd/>
                  </a:ln>
                </p:spPr>
                <p:txBody>
                  <a:bodyPr/>
                  <a:lstStyle/>
                  <a:p>
                    <a:endParaRPr lang="fr-FR"/>
                  </a:p>
                </p:txBody>
              </p:sp>
            </p:grpSp>
            <p:sp>
              <p:nvSpPr>
                <p:cNvPr id="2083" name="Line 37"/>
                <p:cNvSpPr>
                  <a:spLocks noChangeShapeType="1"/>
                </p:cNvSpPr>
                <p:nvPr/>
              </p:nvSpPr>
              <p:spPr bwMode="auto">
                <a:xfrm flipH="1">
                  <a:off x="4585" y="6995"/>
                  <a:ext cx="2759" cy="2053"/>
                </a:xfrm>
                <a:prstGeom prst="line">
                  <a:avLst/>
                </a:prstGeom>
                <a:noFill/>
                <a:ln w="9525" cap="rnd">
                  <a:solidFill>
                    <a:srgbClr val="000000"/>
                  </a:solidFill>
                  <a:prstDash val="sysDot"/>
                  <a:round/>
                  <a:headEnd/>
                  <a:tailEnd/>
                </a:ln>
              </p:spPr>
              <p:txBody>
                <a:bodyPr/>
                <a:lstStyle/>
                <a:p>
                  <a:endParaRPr lang="fr-FR"/>
                </a:p>
              </p:txBody>
            </p:sp>
            <p:sp>
              <p:nvSpPr>
                <p:cNvPr id="2084" name="Line 38"/>
                <p:cNvSpPr>
                  <a:spLocks noChangeShapeType="1"/>
                </p:cNvSpPr>
                <p:nvPr/>
              </p:nvSpPr>
              <p:spPr bwMode="auto">
                <a:xfrm flipV="1">
                  <a:off x="6921" y="7204"/>
                  <a:ext cx="0" cy="293"/>
                </a:xfrm>
                <a:prstGeom prst="line">
                  <a:avLst/>
                </a:prstGeom>
                <a:noFill/>
                <a:ln w="9525">
                  <a:solidFill>
                    <a:srgbClr val="000000"/>
                  </a:solidFill>
                  <a:round/>
                  <a:headEnd/>
                  <a:tailEnd/>
                </a:ln>
              </p:spPr>
              <p:txBody>
                <a:bodyPr/>
                <a:lstStyle/>
                <a:p>
                  <a:endParaRPr lang="fr-FR"/>
                </a:p>
              </p:txBody>
            </p:sp>
            <p:sp>
              <p:nvSpPr>
                <p:cNvPr id="2085" name="Line 39"/>
                <p:cNvSpPr>
                  <a:spLocks noChangeShapeType="1"/>
                </p:cNvSpPr>
                <p:nvPr/>
              </p:nvSpPr>
              <p:spPr bwMode="auto">
                <a:xfrm flipH="1">
                  <a:off x="6921" y="7204"/>
                  <a:ext cx="540" cy="0"/>
                </a:xfrm>
                <a:prstGeom prst="line">
                  <a:avLst/>
                </a:prstGeom>
                <a:noFill/>
                <a:ln w="9525">
                  <a:solidFill>
                    <a:srgbClr val="000000"/>
                  </a:solidFill>
                  <a:round/>
                  <a:headEnd type="triangle" w="med" len="med"/>
                  <a:tailEnd type="triangle" w="med" len="med"/>
                </a:ln>
              </p:spPr>
              <p:txBody>
                <a:bodyPr/>
                <a:lstStyle/>
                <a:p>
                  <a:endParaRPr lang="fr-FR"/>
                </a:p>
              </p:txBody>
            </p:sp>
            <p:sp>
              <p:nvSpPr>
                <p:cNvPr id="2086" name="Line 40"/>
                <p:cNvSpPr>
                  <a:spLocks noChangeShapeType="1"/>
                </p:cNvSpPr>
                <p:nvPr/>
              </p:nvSpPr>
              <p:spPr bwMode="auto">
                <a:xfrm>
                  <a:off x="4221" y="7204"/>
                  <a:ext cx="2700" cy="0"/>
                </a:xfrm>
                <a:prstGeom prst="line">
                  <a:avLst/>
                </a:prstGeom>
                <a:noFill/>
                <a:ln w="9525">
                  <a:solidFill>
                    <a:srgbClr val="000000"/>
                  </a:solidFill>
                  <a:round/>
                  <a:headEnd type="triangle" w="med" len="med"/>
                  <a:tailEnd type="triangle" w="med" len="med"/>
                </a:ln>
              </p:spPr>
              <p:txBody>
                <a:bodyPr/>
                <a:lstStyle/>
                <a:p>
                  <a:endParaRPr lang="fr-FR"/>
                </a:p>
              </p:txBody>
            </p:sp>
          </p:grpSp>
          <p:grpSp>
            <p:nvGrpSpPr>
              <p:cNvPr id="2061" name="Group 41"/>
              <p:cNvGrpSpPr>
                <a:grpSpLocks/>
              </p:cNvGrpSpPr>
              <p:nvPr/>
            </p:nvGrpSpPr>
            <p:grpSpPr bwMode="auto">
              <a:xfrm>
                <a:off x="5481" y="6700"/>
                <a:ext cx="2448" cy="820"/>
                <a:chOff x="5481" y="6700"/>
                <a:chExt cx="2448" cy="820"/>
              </a:xfrm>
            </p:grpSpPr>
            <p:sp>
              <p:nvSpPr>
                <p:cNvPr id="2062" name="Text Box 42"/>
                <p:cNvSpPr txBox="1">
                  <a:spLocks noChangeArrowheads="1"/>
                </p:cNvSpPr>
                <p:nvPr/>
              </p:nvSpPr>
              <p:spPr bwMode="auto">
                <a:xfrm>
                  <a:off x="7111" y="6700"/>
                  <a:ext cx="818" cy="397"/>
                </a:xfrm>
                <a:prstGeom prst="rect">
                  <a:avLst/>
                </a:prstGeom>
                <a:noFill/>
                <a:ln w="9525">
                  <a:noFill/>
                  <a:miter lim="800000"/>
                  <a:headEnd/>
                  <a:tailEnd/>
                </a:ln>
              </p:spPr>
              <p:txBody>
                <a:bodyPr/>
                <a:lstStyle/>
                <a:p>
                  <a:r>
                    <a:rPr lang="fr-FR" sz="1000"/>
                    <a:t>50 m.</a:t>
                  </a:r>
                </a:p>
              </p:txBody>
            </p:sp>
            <p:sp>
              <p:nvSpPr>
                <p:cNvPr id="2063" name="Text Box 43"/>
                <p:cNvSpPr txBox="1">
                  <a:spLocks noChangeArrowheads="1"/>
                </p:cNvSpPr>
                <p:nvPr/>
              </p:nvSpPr>
              <p:spPr bwMode="auto">
                <a:xfrm>
                  <a:off x="5481" y="7163"/>
                  <a:ext cx="900" cy="357"/>
                </a:xfrm>
                <a:prstGeom prst="rect">
                  <a:avLst/>
                </a:prstGeom>
                <a:noFill/>
                <a:ln w="9525">
                  <a:noFill/>
                  <a:miter lim="800000"/>
                  <a:headEnd/>
                  <a:tailEnd/>
                </a:ln>
              </p:spPr>
              <p:txBody>
                <a:bodyPr/>
                <a:lstStyle/>
                <a:p>
                  <a:r>
                    <a:rPr lang="fr-FR" sz="1000"/>
                    <a:t>25 m</a:t>
                  </a:r>
                </a:p>
              </p:txBody>
            </p:sp>
            <p:sp>
              <p:nvSpPr>
                <p:cNvPr id="2064" name="Line 44"/>
                <p:cNvSpPr>
                  <a:spLocks noChangeShapeType="1"/>
                </p:cNvSpPr>
                <p:nvPr/>
              </p:nvSpPr>
              <p:spPr bwMode="auto">
                <a:xfrm flipV="1">
                  <a:off x="7461" y="7204"/>
                  <a:ext cx="0" cy="273"/>
                </a:xfrm>
                <a:prstGeom prst="line">
                  <a:avLst/>
                </a:prstGeom>
                <a:noFill/>
                <a:ln w="9525">
                  <a:solidFill>
                    <a:srgbClr val="000000"/>
                  </a:solidFill>
                  <a:round/>
                  <a:headEnd/>
                  <a:tailEnd/>
                </a:ln>
              </p:spPr>
              <p:txBody>
                <a:bodyPr/>
                <a:lstStyle/>
                <a:p>
                  <a:endParaRPr lang="fr-FR"/>
                </a:p>
              </p:txBody>
            </p:sp>
          </p:grpSp>
        </p:grpSp>
        <p:sp>
          <p:nvSpPr>
            <p:cNvPr id="2059" name="Text Box 45"/>
            <p:cNvSpPr txBox="1">
              <a:spLocks noChangeArrowheads="1"/>
            </p:cNvSpPr>
            <p:nvPr/>
          </p:nvSpPr>
          <p:spPr bwMode="auto">
            <a:xfrm>
              <a:off x="6921" y="7163"/>
              <a:ext cx="692" cy="330"/>
            </a:xfrm>
            <a:prstGeom prst="rect">
              <a:avLst/>
            </a:prstGeom>
            <a:noFill/>
            <a:ln w="9525">
              <a:noFill/>
              <a:miter lim="800000"/>
              <a:headEnd/>
              <a:tailEnd/>
            </a:ln>
          </p:spPr>
          <p:txBody>
            <a:bodyPr/>
            <a:lstStyle/>
            <a:p>
              <a:r>
                <a:rPr lang="fr-FR" sz="1000"/>
                <a:t>5 m</a:t>
              </a: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4579"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EAF10A6B-4AAC-4D9B-8B7D-30120F3E0B87}" type="slidenum">
              <a:rPr lang="fr-FR">
                <a:solidFill>
                  <a:schemeClr val="tx1">
                    <a:tint val="75000"/>
                  </a:schemeClr>
                </a:solidFill>
                <a:latin typeface="+mn-lt"/>
                <a:ea typeface="+mn-ea"/>
              </a:rPr>
              <a:pPr algn="ctr" fontAlgn="auto">
                <a:spcBef>
                  <a:spcPts val="0"/>
                </a:spcBef>
                <a:spcAft>
                  <a:spcPts val="0"/>
                </a:spcAft>
                <a:defRPr/>
              </a:pPr>
              <a:t>15</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1042988" y="217488"/>
            <a:ext cx="7091362"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50 mètres Mannequin</a:t>
            </a:r>
          </a:p>
        </p:txBody>
      </p:sp>
      <p:sp>
        <p:nvSpPr>
          <p:cNvPr id="24582" name="Rectangle 3"/>
          <p:cNvSpPr txBox="1">
            <a:spLocks noChangeArrowheads="1"/>
          </p:cNvSpPr>
          <p:nvPr/>
        </p:nvSpPr>
        <p:spPr bwMode="auto">
          <a:xfrm>
            <a:off x="250825" y="1916113"/>
            <a:ext cx="8713788" cy="4105275"/>
          </a:xfrm>
          <a:prstGeom prst="rect">
            <a:avLst/>
          </a:prstGeom>
          <a:noFill/>
          <a:ln w="9525">
            <a:noFill/>
            <a:miter lim="800000"/>
            <a:headEnd/>
            <a:tailEnd/>
          </a:ln>
        </p:spPr>
        <p:txBody>
          <a:bodyPr/>
          <a:lstStyle/>
          <a:p>
            <a:pPr algn="just" eaLnBrk="0" hangingPunct="0">
              <a:lnSpc>
                <a:spcPct val="80000"/>
              </a:lnSpc>
              <a:spcBef>
                <a:spcPct val="20000"/>
              </a:spcBef>
              <a:buFont typeface="Arial" charset="0"/>
              <a:buNone/>
            </a:pPr>
            <a:r>
              <a:rPr lang="fr-FR" sz="2000" dirty="0">
                <a:solidFill>
                  <a:srgbClr val="000099"/>
                </a:solidFill>
              </a:rPr>
              <a:t>Après le signal sonore de départ, le sauveteur plonge dans l'eau et nage 25m en nage libre, dont une partie à la surface de l’eau. Le sauveteur plonge vers le mannequin, le remonte </a:t>
            </a:r>
            <a:r>
              <a:rPr lang="fr-FR" sz="2000" dirty="0" smtClean="0">
                <a:solidFill>
                  <a:srgbClr val="000099"/>
                </a:solidFill>
              </a:rPr>
              <a:t>avant la ligne des 30 mètres </a:t>
            </a:r>
            <a:r>
              <a:rPr lang="fr-FR" sz="2000" dirty="0">
                <a:solidFill>
                  <a:srgbClr val="000099"/>
                </a:solidFill>
              </a:rPr>
              <a:t>et le remorque le reste du parcours jusqu’à l’arrivée. Le sauveteur peut pousser sur le fond de la piscine lors de la prise du mannequin.</a:t>
            </a:r>
          </a:p>
          <a:p>
            <a:pPr algn="just" eaLnBrk="0" hangingPunct="0">
              <a:lnSpc>
                <a:spcPct val="80000"/>
              </a:lnSpc>
              <a:spcBef>
                <a:spcPct val="20000"/>
              </a:spcBef>
            </a:pPr>
            <a:endParaRPr lang="fr-FR" sz="2000" dirty="0">
              <a:solidFill>
                <a:srgbClr val="000099"/>
              </a:solidFill>
            </a:endParaRPr>
          </a:p>
          <a:p>
            <a:pPr algn="just" eaLnBrk="0" hangingPunct="0">
              <a:lnSpc>
                <a:spcPct val="80000"/>
              </a:lnSpc>
              <a:spcBef>
                <a:spcPct val="20000"/>
              </a:spcBef>
              <a:buFont typeface="Arial" charset="0"/>
              <a:buNone/>
            </a:pPr>
            <a:r>
              <a:rPr lang="fr-FR" sz="2000" b="1" dirty="0">
                <a:solidFill>
                  <a:srgbClr val="000099"/>
                </a:solidFill>
              </a:rPr>
              <a:t>Pour toutes les catégories, le remorquage sera effectué, au choix du compétiteur, en position dorsale ou en position ventrale.</a:t>
            </a:r>
          </a:p>
          <a:p>
            <a:pPr algn="just" eaLnBrk="0" hangingPunct="0">
              <a:lnSpc>
                <a:spcPct val="80000"/>
              </a:lnSpc>
              <a:spcBef>
                <a:spcPct val="20000"/>
              </a:spcBef>
              <a:buFont typeface="Arial" charset="0"/>
              <a:buNone/>
            </a:pPr>
            <a:endParaRPr lang="fr-FR" sz="2000" dirty="0">
              <a:solidFill>
                <a:srgbClr val="000099"/>
              </a:solidFill>
            </a:endParaRPr>
          </a:p>
          <a:p>
            <a:pPr algn="just" eaLnBrk="0" hangingPunct="0">
              <a:lnSpc>
                <a:spcPct val="80000"/>
              </a:lnSpc>
              <a:spcBef>
                <a:spcPct val="20000"/>
              </a:spcBef>
              <a:buFont typeface="Arial" charset="0"/>
              <a:buNone/>
            </a:pPr>
            <a:r>
              <a:rPr lang="fr-FR" sz="2000" b="1" dirty="0">
                <a:solidFill>
                  <a:srgbClr val="000099"/>
                </a:solidFill>
              </a:rPr>
              <a:t>Pour la catégorie Poussin</a:t>
            </a:r>
            <a:r>
              <a:rPr lang="fr-FR" sz="2000" dirty="0">
                <a:solidFill>
                  <a:srgbClr val="000099"/>
                </a:solidFill>
              </a:rPr>
              <a:t>, le mannequin à utiliser est le petit mannequin flottant dit "le petit Léon".</a:t>
            </a:r>
          </a:p>
          <a:p>
            <a:pPr algn="just" eaLnBrk="0" hangingPunct="0">
              <a:lnSpc>
                <a:spcPct val="80000"/>
              </a:lnSpc>
              <a:spcBef>
                <a:spcPct val="20000"/>
              </a:spcBef>
              <a:buFont typeface="Arial" charset="0"/>
              <a:buNone/>
            </a:pPr>
            <a:endParaRPr lang="fr-FR" sz="2000" dirty="0">
              <a:solidFill>
                <a:srgbClr val="000099"/>
              </a:solidFill>
            </a:endParaRPr>
          </a:p>
          <a:p>
            <a:pPr algn="just" eaLnBrk="0" hangingPunct="0">
              <a:lnSpc>
                <a:spcPct val="80000"/>
              </a:lnSpc>
              <a:spcBef>
                <a:spcPct val="20000"/>
              </a:spcBef>
              <a:buFont typeface="Arial" charset="0"/>
              <a:buNone/>
            </a:pPr>
            <a:r>
              <a:rPr lang="fr-FR" sz="2000" b="1" dirty="0">
                <a:solidFill>
                  <a:srgbClr val="000099"/>
                </a:solidFill>
              </a:rPr>
              <a:t>Pour la catégorie Benjamin</a:t>
            </a:r>
            <a:r>
              <a:rPr lang="fr-FR" sz="2000" dirty="0">
                <a:solidFill>
                  <a:srgbClr val="000099"/>
                </a:solidFill>
              </a:rPr>
              <a:t>, le mannequin à utiliser est le petit mannequin dit "le petit Léon" rempli d’eau.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5603"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0A944D25-7E19-42CB-A50E-D804C4A4BF42}" type="slidenum">
              <a:rPr lang="fr-FR">
                <a:solidFill>
                  <a:schemeClr val="tx1">
                    <a:tint val="75000"/>
                  </a:schemeClr>
                </a:solidFill>
                <a:latin typeface="+mn-lt"/>
                <a:ea typeface="+mn-ea"/>
              </a:rPr>
              <a:pPr algn="ctr" fontAlgn="auto">
                <a:spcBef>
                  <a:spcPts val="0"/>
                </a:spcBef>
                <a:spcAft>
                  <a:spcPts val="0"/>
                </a:spcAft>
                <a:defRPr/>
              </a:pPr>
              <a:t>16</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1042988" y="217488"/>
            <a:ext cx="7091362"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50 mètres Mannequin</a:t>
            </a:r>
          </a:p>
        </p:txBody>
      </p:sp>
      <p:sp>
        <p:nvSpPr>
          <p:cNvPr id="25606" name="Rectangle 3"/>
          <p:cNvSpPr txBox="1">
            <a:spLocks noChangeArrowheads="1"/>
          </p:cNvSpPr>
          <p:nvPr/>
        </p:nvSpPr>
        <p:spPr bwMode="auto">
          <a:xfrm>
            <a:off x="179388" y="1844675"/>
            <a:ext cx="8713787" cy="3889375"/>
          </a:xfrm>
          <a:prstGeom prst="rect">
            <a:avLst/>
          </a:prstGeom>
          <a:noFill/>
          <a:ln w="9525">
            <a:noFill/>
            <a:miter lim="800000"/>
            <a:headEnd/>
            <a:tailEnd/>
          </a:ln>
        </p:spPr>
        <p:txBody>
          <a:bodyPr/>
          <a:lstStyle/>
          <a:p>
            <a:pPr marL="0" lvl="4" algn="ctr" eaLnBrk="0" hangingPunct="0">
              <a:lnSpc>
                <a:spcPct val="80000"/>
              </a:lnSpc>
              <a:spcBef>
                <a:spcPct val="20000"/>
              </a:spcBef>
              <a:buFont typeface="Arial" charset="0"/>
              <a:buNone/>
            </a:pPr>
            <a:r>
              <a:rPr lang="fr-FR" sz="2000" b="1" dirty="0">
                <a:solidFill>
                  <a:srgbClr val="000099"/>
                </a:solidFill>
              </a:rPr>
              <a:t>Disqualification</a:t>
            </a:r>
          </a:p>
          <a:p>
            <a:pPr algn="just" eaLnBrk="0" hangingPunct="0">
              <a:lnSpc>
                <a:spcPct val="80000"/>
              </a:lnSpc>
              <a:spcBef>
                <a:spcPct val="20000"/>
              </a:spcBef>
              <a:buFont typeface="Arial" charset="0"/>
              <a:buNone/>
            </a:pPr>
            <a:endParaRPr lang="fr-FR" sz="2000" dirty="0">
              <a:solidFill>
                <a:srgbClr val="000099"/>
              </a:solidFill>
            </a:endParaRPr>
          </a:p>
          <a:p>
            <a:pPr algn="just" eaLnBrk="0" hangingPunct="0">
              <a:lnSpc>
                <a:spcPct val="80000"/>
              </a:lnSpc>
              <a:spcBef>
                <a:spcPct val="20000"/>
              </a:spcBef>
              <a:buFont typeface="Arial" charset="0"/>
              <a:buChar char="•"/>
            </a:pPr>
            <a:r>
              <a:rPr lang="fr-FR" sz="2000" dirty="0">
                <a:solidFill>
                  <a:srgbClr val="000099"/>
                </a:solidFill>
              </a:rPr>
              <a:t> Faux départ: comme décrit dans la Section 4.2 – départ</a:t>
            </a:r>
          </a:p>
          <a:p>
            <a:pPr algn="just" eaLnBrk="0" hangingPunct="0">
              <a:lnSpc>
                <a:spcPct val="80000"/>
              </a:lnSpc>
              <a:spcBef>
                <a:spcPct val="20000"/>
              </a:spcBef>
              <a:buFont typeface="Arial" charset="0"/>
              <a:buChar char="•"/>
            </a:pPr>
            <a:r>
              <a:rPr lang="fr-FR" sz="2000" dirty="0">
                <a:solidFill>
                  <a:srgbClr val="000099"/>
                </a:solidFill>
              </a:rPr>
              <a:t> Ne pas remonter à la surface avant de plonger vers le mannequin.</a:t>
            </a:r>
          </a:p>
          <a:p>
            <a:pPr algn="just" eaLnBrk="0" hangingPunct="0">
              <a:lnSpc>
                <a:spcPct val="80000"/>
              </a:lnSpc>
              <a:spcBef>
                <a:spcPct val="20000"/>
              </a:spcBef>
              <a:buFont typeface="Arial" charset="0"/>
              <a:buChar char="•"/>
            </a:pPr>
            <a:r>
              <a:rPr lang="fr-FR" sz="2000" dirty="0">
                <a:solidFill>
                  <a:srgbClr val="000099"/>
                </a:solidFill>
              </a:rPr>
              <a:t> S‘accrocher à un appui fixe ou flottant de la piscine (ligne d’eau…) pendant la plongée vers le mannequin ou en faisant surface avec le mannequin. </a:t>
            </a:r>
            <a:r>
              <a:rPr lang="fr-FR" sz="2000" dirty="0" smtClean="0">
                <a:solidFill>
                  <a:srgbClr val="000099"/>
                </a:solidFill>
              </a:rPr>
              <a:t>Exception faite de  </a:t>
            </a:r>
            <a:r>
              <a:rPr lang="fr-FR" sz="2000" dirty="0">
                <a:solidFill>
                  <a:srgbClr val="000099"/>
                </a:solidFill>
              </a:rPr>
              <a:t>la poussée au fond de la piscine.</a:t>
            </a:r>
          </a:p>
          <a:p>
            <a:pPr algn="just" eaLnBrk="0" hangingPunct="0">
              <a:lnSpc>
                <a:spcPct val="80000"/>
              </a:lnSpc>
              <a:spcBef>
                <a:spcPct val="20000"/>
              </a:spcBef>
              <a:buFont typeface="Arial" charset="0"/>
              <a:buChar char="•"/>
            </a:pPr>
            <a:r>
              <a:rPr lang="fr-FR" sz="2000" dirty="0">
                <a:solidFill>
                  <a:srgbClr val="000099"/>
                </a:solidFill>
              </a:rPr>
              <a:t> Sortir la tête du mannequin (sommet de la tête) au-delà de la ligne des </a:t>
            </a:r>
            <a:r>
              <a:rPr lang="fr-FR" sz="2000" dirty="0" smtClean="0">
                <a:solidFill>
                  <a:srgbClr val="000099"/>
                </a:solidFill>
              </a:rPr>
              <a:t>30 </a:t>
            </a:r>
            <a:r>
              <a:rPr lang="fr-FR" sz="2000" dirty="0">
                <a:solidFill>
                  <a:srgbClr val="000099"/>
                </a:solidFill>
              </a:rPr>
              <a:t>m.</a:t>
            </a:r>
          </a:p>
          <a:p>
            <a:pPr algn="just" eaLnBrk="0" hangingPunct="0">
              <a:lnSpc>
                <a:spcPct val="80000"/>
              </a:lnSpc>
              <a:spcBef>
                <a:spcPct val="20000"/>
              </a:spcBef>
              <a:buFont typeface="Arial" charset="0"/>
              <a:buChar char="•"/>
            </a:pPr>
            <a:r>
              <a:rPr lang="fr-FR" sz="2000" dirty="0">
                <a:solidFill>
                  <a:srgbClr val="000099"/>
                </a:solidFill>
              </a:rPr>
              <a:t> Remorquer le mannequin de manière non réglementaire, bouche ou nez non maintenus au-dessus de la surface de l’eau.</a:t>
            </a:r>
          </a:p>
          <a:p>
            <a:pPr algn="just" eaLnBrk="0" hangingPunct="0">
              <a:lnSpc>
                <a:spcPct val="80000"/>
              </a:lnSpc>
              <a:spcBef>
                <a:spcPct val="20000"/>
              </a:spcBef>
              <a:buFont typeface="Arial" charset="0"/>
              <a:buChar char="•"/>
            </a:pPr>
            <a:r>
              <a:rPr lang="fr-FR" sz="2000" dirty="0">
                <a:solidFill>
                  <a:srgbClr val="000099"/>
                </a:solidFill>
              </a:rPr>
              <a:t> Lâcher le mannequin avant de toucher le bord d’arrivée.</a:t>
            </a:r>
          </a:p>
          <a:p>
            <a:pPr algn="just" eaLnBrk="0" hangingPunct="0">
              <a:lnSpc>
                <a:spcPct val="80000"/>
              </a:lnSpc>
              <a:spcBef>
                <a:spcPct val="20000"/>
              </a:spcBef>
              <a:buFont typeface="Arial" charset="0"/>
              <a:buChar char="•"/>
            </a:pPr>
            <a:r>
              <a:rPr lang="fr-FR" sz="2000" dirty="0">
                <a:solidFill>
                  <a:srgbClr val="000099"/>
                </a:solidFill>
              </a:rPr>
              <a:t> Ne pas toucher le mur à l’arrivée.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4100"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F6444C47-C59C-44EA-A2AA-12C661422371}" type="slidenum">
              <a:rPr lang="fr-FR">
                <a:solidFill>
                  <a:schemeClr val="tx1">
                    <a:tint val="75000"/>
                  </a:schemeClr>
                </a:solidFill>
                <a:latin typeface="+mn-lt"/>
                <a:ea typeface="+mn-ea"/>
              </a:rPr>
              <a:pPr algn="ctr" fontAlgn="auto">
                <a:spcBef>
                  <a:spcPts val="0"/>
                </a:spcBef>
                <a:spcAft>
                  <a:spcPts val="0"/>
                </a:spcAft>
                <a:defRPr/>
              </a:pPr>
              <a:t>17</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1116013" y="188913"/>
            <a:ext cx="7091362" cy="1727200"/>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100m Combiné de Sauvetage</a:t>
            </a:r>
          </a:p>
        </p:txBody>
      </p:sp>
      <p:sp>
        <p:nvSpPr>
          <p:cNvPr id="4103" name="Rectangle 3"/>
          <p:cNvSpPr txBox="1">
            <a:spLocks noChangeArrowheads="1"/>
          </p:cNvSpPr>
          <p:nvPr/>
        </p:nvSpPr>
        <p:spPr bwMode="auto">
          <a:xfrm>
            <a:off x="250825" y="2276475"/>
            <a:ext cx="8642350" cy="2016125"/>
          </a:xfrm>
          <a:prstGeom prst="rect">
            <a:avLst/>
          </a:prstGeom>
          <a:noFill/>
          <a:ln w="9525">
            <a:noFill/>
            <a:miter lim="800000"/>
            <a:headEnd/>
            <a:tailEnd/>
          </a:ln>
        </p:spPr>
        <p:txBody>
          <a:bodyPr/>
          <a:lstStyle/>
          <a:p>
            <a:pPr algn="just" eaLnBrk="0" hangingPunct="0">
              <a:spcBef>
                <a:spcPct val="20000"/>
              </a:spcBef>
              <a:buFont typeface="Arial" charset="0"/>
              <a:buNone/>
            </a:pPr>
            <a:r>
              <a:rPr lang="fr-FR" sz="3000">
                <a:solidFill>
                  <a:srgbClr val="000099"/>
                </a:solidFill>
              </a:rPr>
              <a:t>Cette épreuve met le Nageur Sauveteur en présence d’une difficulté supplémentaire par la recherche en situation d’apnée de la personne en détresse et son remorquage en surface après l’avoir repérée. </a:t>
            </a:r>
          </a:p>
        </p:txBody>
      </p:sp>
      <p:grpSp>
        <p:nvGrpSpPr>
          <p:cNvPr id="4104" name="Group 8"/>
          <p:cNvGrpSpPr>
            <a:grpSpLocks/>
          </p:cNvGrpSpPr>
          <p:nvPr/>
        </p:nvGrpSpPr>
        <p:grpSpPr bwMode="auto">
          <a:xfrm>
            <a:off x="1374775" y="4268788"/>
            <a:ext cx="6292850" cy="2328862"/>
            <a:chOff x="981" y="12424"/>
            <a:chExt cx="9910" cy="3669"/>
          </a:xfrm>
        </p:grpSpPr>
        <p:grpSp>
          <p:nvGrpSpPr>
            <p:cNvPr id="4105" name="Group 9"/>
            <p:cNvGrpSpPr>
              <a:grpSpLocks/>
            </p:cNvGrpSpPr>
            <p:nvPr/>
          </p:nvGrpSpPr>
          <p:grpSpPr bwMode="auto">
            <a:xfrm>
              <a:off x="981" y="12424"/>
              <a:ext cx="9910" cy="3669"/>
              <a:chOff x="801" y="10084"/>
              <a:chExt cx="9910" cy="3669"/>
            </a:xfrm>
          </p:grpSpPr>
          <p:sp>
            <p:nvSpPr>
              <p:cNvPr id="4109" name="Oval 10"/>
              <p:cNvSpPr>
                <a:spLocks noChangeArrowheads="1"/>
              </p:cNvSpPr>
              <p:nvPr/>
            </p:nvSpPr>
            <p:spPr bwMode="auto">
              <a:xfrm>
                <a:off x="801" y="10084"/>
                <a:ext cx="9910" cy="3669"/>
              </a:xfrm>
              <a:prstGeom prst="ellipse">
                <a:avLst/>
              </a:prstGeom>
              <a:solidFill>
                <a:srgbClr val="FFCC99"/>
              </a:solidFill>
              <a:ln w="9525">
                <a:noFill/>
                <a:round/>
                <a:headEnd/>
                <a:tailEnd/>
              </a:ln>
            </p:spPr>
            <p:txBody>
              <a:bodyPr/>
              <a:lstStyle/>
              <a:p>
                <a:endParaRPr lang="fr-FR"/>
              </a:p>
            </p:txBody>
          </p:sp>
          <p:sp>
            <p:nvSpPr>
              <p:cNvPr id="4110" name="AutoShape 11"/>
              <p:cNvSpPr>
                <a:spLocks noChangeArrowheads="1"/>
              </p:cNvSpPr>
              <p:nvPr/>
            </p:nvSpPr>
            <p:spPr bwMode="auto">
              <a:xfrm>
                <a:off x="2027" y="11257"/>
                <a:ext cx="7663" cy="1320"/>
              </a:xfrm>
              <a:prstGeom prst="parallelogram">
                <a:avLst>
                  <a:gd name="adj" fmla="val 145133"/>
                </a:avLst>
              </a:prstGeom>
              <a:solidFill>
                <a:srgbClr val="CCFFFF"/>
              </a:solidFill>
              <a:ln w="76200">
                <a:solidFill>
                  <a:srgbClr val="000000"/>
                </a:solidFill>
                <a:miter lim="800000"/>
                <a:headEnd/>
                <a:tailEnd/>
              </a:ln>
            </p:spPr>
            <p:txBody>
              <a:bodyPr/>
              <a:lstStyle/>
              <a:p>
                <a:endParaRPr lang="fr-FR"/>
              </a:p>
            </p:txBody>
          </p:sp>
          <p:sp>
            <p:nvSpPr>
              <p:cNvPr id="4111" name="AutoShape 12"/>
              <p:cNvSpPr>
                <a:spLocks noChangeArrowheads="1"/>
              </p:cNvSpPr>
              <p:nvPr/>
            </p:nvSpPr>
            <p:spPr bwMode="auto">
              <a:xfrm>
                <a:off x="3151" y="11101"/>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4112" name="AutoShape 13"/>
              <p:cNvSpPr>
                <a:spLocks noChangeArrowheads="1"/>
              </p:cNvSpPr>
              <p:nvPr/>
            </p:nvSpPr>
            <p:spPr bwMode="auto">
              <a:xfrm>
                <a:off x="1925" y="11980"/>
                <a:ext cx="307" cy="294"/>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4113" name="AutoShape 14"/>
              <p:cNvSpPr>
                <a:spLocks noChangeArrowheads="1"/>
              </p:cNvSpPr>
              <p:nvPr/>
            </p:nvSpPr>
            <p:spPr bwMode="auto">
              <a:xfrm>
                <a:off x="2334" y="11687"/>
                <a:ext cx="306"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4114" name="AutoShape 15"/>
              <p:cNvSpPr>
                <a:spLocks noChangeArrowheads="1"/>
              </p:cNvSpPr>
              <p:nvPr/>
            </p:nvSpPr>
            <p:spPr bwMode="auto">
              <a:xfrm>
                <a:off x="2742" y="11394"/>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4115" name="Line 16"/>
              <p:cNvSpPr>
                <a:spLocks noChangeShapeType="1"/>
              </p:cNvSpPr>
              <p:nvPr/>
            </p:nvSpPr>
            <p:spPr bwMode="auto">
              <a:xfrm>
                <a:off x="2421" y="12255"/>
                <a:ext cx="5517" cy="0"/>
              </a:xfrm>
              <a:prstGeom prst="line">
                <a:avLst/>
              </a:prstGeom>
              <a:noFill/>
              <a:ln w="15875">
                <a:solidFill>
                  <a:srgbClr val="000000"/>
                </a:solidFill>
                <a:prstDash val="sysDot"/>
                <a:round/>
                <a:headEnd/>
                <a:tailEnd/>
              </a:ln>
            </p:spPr>
            <p:txBody>
              <a:bodyPr/>
              <a:lstStyle/>
              <a:p>
                <a:endParaRPr lang="fr-FR"/>
              </a:p>
            </p:txBody>
          </p:sp>
          <p:sp>
            <p:nvSpPr>
              <p:cNvPr id="4116" name="Line 17"/>
              <p:cNvSpPr>
                <a:spLocks noChangeShapeType="1"/>
              </p:cNvSpPr>
              <p:nvPr/>
            </p:nvSpPr>
            <p:spPr bwMode="auto">
              <a:xfrm>
                <a:off x="3545" y="11521"/>
                <a:ext cx="5517" cy="0"/>
              </a:xfrm>
              <a:prstGeom prst="line">
                <a:avLst/>
              </a:prstGeom>
              <a:noFill/>
              <a:ln w="15875">
                <a:solidFill>
                  <a:srgbClr val="000000"/>
                </a:solidFill>
                <a:prstDash val="sysDot"/>
                <a:round/>
                <a:headEnd/>
                <a:tailEnd/>
              </a:ln>
            </p:spPr>
            <p:txBody>
              <a:bodyPr/>
              <a:lstStyle/>
              <a:p>
                <a:endParaRPr lang="fr-FR"/>
              </a:p>
            </p:txBody>
          </p:sp>
          <p:sp>
            <p:nvSpPr>
              <p:cNvPr id="4117" name="Line 18"/>
              <p:cNvSpPr>
                <a:spLocks noChangeShapeType="1"/>
              </p:cNvSpPr>
              <p:nvPr/>
            </p:nvSpPr>
            <p:spPr bwMode="auto">
              <a:xfrm>
                <a:off x="4401" y="11704"/>
                <a:ext cx="3600" cy="0"/>
              </a:xfrm>
              <a:prstGeom prst="line">
                <a:avLst/>
              </a:prstGeom>
              <a:noFill/>
              <a:ln w="9525">
                <a:solidFill>
                  <a:srgbClr val="000000"/>
                </a:solidFill>
                <a:round/>
                <a:headEnd/>
                <a:tailEnd type="triangle" w="med" len="med"/>
              </a:ln>
            </p:spPr>
            <p:txBody>
              <a:bodyPr/>
              <a:lstStyle/>
              <a:p>
                <a:endParaRPr lang="fr-FR"/>
              </a:p>
            </p:txBody>
          </p:sp>
          <p:sp>
            <p:nvSpPr>
              <p:cNvPr id="4118" name="Line 19"/>
              <p:cNvSpPr>
                <a:spLocks noChangeShapeType="1"/>
              </p:cNvSpPr>
              <p:nvPr/>
            </p:nvSpPr>
            <p:spPr bwMode="auto">
              <a:xfrm flipH="1">
                <a:off x="4945" y="10788"/>
                <a:ext cx="2759" cy="2053"/>
              </a:xfrm>
              <a:prstGeom prst="line">
                <a:avLst/>
              </a:prstGeom>
              <a:noFill/>
              <a:ln w="9525" cap="rnd">
                <a:solidFill>
                  <a:srgbClr val="000000"/>
                </a:solidFill>
                <a:prstDash val="sysDot"/>
                <a:round/>
                <a:headEnd/>
                <a:tailEnd/>
              </a:ln>
            </p:spPr>
            <p:txBody>
              <a:bodyPr/>
              <a:lstStyle/>
              <a:p>
                <a:endParaRPr lang="fr-FR"/>
              </a:p>
            </p:txBody>
          </p:sp>
          <p:grpSp>
            <p:nvGrpSpPr>
              <p:cNvPr id="4119" name="Group 20"/>
              <p:cNvGrpSpPr>
                <a:grpSpLocks/>
              </p:cNvGrpSpPr>
              <p:nvPr/>
            </p:nvGrpSpPr>
            <p:grpSpPr bwMode="auto">
              <a:xfrm flipH="1">
                <a:off x="5715" y="12064"/>
                <a:ext cx="486" cy="180"/>
                <a:chOff x="10800" y="3168"/>
                <a:chExt cx="1584" cy="1008"/>
              </a:xfrm>
            </p:grpSpPr>
            <p:sp>
              <p:nvSpPr>
                <p:cNvPr id="4133" name="Rectangle 21"/>
                <p:cNvSpPr>
                  <a:spLocks noChangeArrowheads="1"/>
                </p:cNvSpPr>
                <p:nvPr/>
              </p:nvSpPr>
              <p:spPr bwMode="auto">
                <a:xfrm>
                  <a:off x="10800" y="3459"/>
                  <a:ext cx="1296" cy="432"/>
                </a:xfrm>
                <a:prstGeom prst="rect">
                  <a:avLst/>
                </a:prstGeom>
                <a:solidFill>
                  <a:srgbClr val="FF0000"/>
                </a:solidFill>
                <a:ln w="12700">
                  <a:solidFill>
                    <a:srgbClr val="000000"/>
                  </a:solidFill>
                  <a:miter lim="800000"/>
                  <a:headEnd/>
                  <a:tailEnd/>
                </a:ln>
              </p:spPr>
              <p:txBody>
                <a:bodyPr/>
                <a:lstStyle/>
                <a:p>
                  <a:endParaRPr lang="fr-FR"/>
                </a:p>
              </p:txBody>
            </p:sp>
            <p:sp>
              <p:nvSpPr>
                <p:cNvPr id="4134" name="Oval 22"/>
                <p:cNvSpPr>
                  <a:spLocks noChangeArrowheads="1"/>
                </p:cNvSpPr>
                <p:nvPr/>
              </p:nvSpPr>
              <p:spPr bwMode="auto">
                <a:xfrm>
                  <a:off x="12096" y="3456"/>
                  <a:ext cx="288" cy="432"/>
                </a:xfrm>
                <a:prstGeom prst="ellipse">
                  <a:avLst/>
                </a:prstGeom>
                <a:solidFill>
                  <a:srgbClr val="FF0000"/>
                </a:solidFill>
                <a:ln w="9525">
                  <a:solidFill>
                    <a:srgbClr val="000000"/>
                  </a:solidFill>
                  <a:round/>
                  <a:headEnd/>
                  <a:tailEnd/>
                </a:ln>
              </p:spPr>
              <p:txBody>
                <a:bodyPr/>
                <a:lstStyle/>
                <a:p>
                  <a:endParaRPr lang="fr-FR"/>
                </a:p>
              </p:txBody>
            </p:sp>
            <p:sp>
              <p:nvSpPr>
                <p:cNvPr id="4135" name="Line 23"/>
                <p:cNvSpPr>
                  <a:spLocks noChangeShapeType="1"/>
                </p:cNvSpPr>
                <p:nvPr/>
              </p:nvSpPr>
              <p:spPr bwMode="auto">
                <a:xfrm>
                  <a:off x="11664" y="3459"/>
                  <a:ext cx="0" cy="432"/>
                </a:xfrm>
                <a:prstGeom prst="line">
                  <a:avLst/>
                </a:prstGeom>
                <a:noFill/>
                <a:ln w="114300">
                  <a:solidFill>
                    <a:srgbClr val="FFFFFF"/>
                  </a:solidFill>
                  <a:round/>
                  <a:headEnd/>
                  <a:tailEnd/>
                </a:ln>
              </p:spPr>
              <p:txBody>
                <a:bodyPr/>
                <a:lstStyle/>
                <a:p>
                  <a:endParaRPr lang="fr-FR"/>
                </a:p>
              </p:txBody>
            </p:sp>
            <p:sp>
              <p:nvSpPr>
                <p:cNvPr id="4136" name="Rectangle 24"/>
                <p:cNvSpPr>
                  <a:spLocks noChangeArrowheads="1"/>
                </p:cNvSpPr>
                <p:nvPr/>
              </p:nvSpPr>
              <p:spPr bwMode="auto">
                <a:xfrm>
                  <a:off x="11664" y="3168"/>
                  <a:ext cx="288" cy="1008"/>
                </a:xfrm>
                <a:prstGeom prst="rect">
                  <a:avLst/>
                </a:prstGeom>
                <a:solidFill>
                  <a:srgbClr val="FF0000"/>
                </a:solidFill>
                <a:ln w="9525">
                  <a:solidFill>
                    <a:srgbClr val="000000"/>
                  </a:solidFill>
                  <a:miter lim="800000"/>
                  <a:headEnd/>
                  <a:tailEnd/>
                </a:ln>
              </p:spPr>
              <p:txBody>
                <a:bodyPr/>
                <a:lstStyle/>
                <a:p>
                  <a:endParaRPr lang="fr-FR"/>
                </a:p>
              </p:txBody>
            </p:sp>
          </p:grpSp>
          <p:sp>
            <p:nvSpPr>
              <p:cNvPr id="4120" name="Line 25"/>
              <p:cNvSpPr>
                <a:spLocks noChangeShapeType="1"/>
              </p:cNvSpPr>
              <p:nvPr/>
            </p:nvSpPr>
            <p:spPr bwMode="auto">
              <a:xfrm>
                <a:off x="3968" y="10514"/>
                <a:ext cx="0" cy="733"/>
              </a:xfrm>
              <a:prstGeom prst="line">
                <a:avLst/>
              </a:prstGeom>
              <a:noFill/>
              <a:ln w="9525">
                <a:solidFill>
                  <a:srgbClr val="000000"/>
                </a:solidFill>
                <a:round/>
                <a:headEnd/>
                <a:tailEnd/>
              </a:ln>
            </p:spPr>
            <p:txBody>
              <a:bodyPr/>
              <a:lstStyle/>
              <a:p>
                <a:endParaRPr lang="fr-FR"/>
              </a:p>
            </p:txBody>
          </p:sp>
          <p:sp>
            <p:nvSpPr>
              <p:cNvPr id="4121" name="Line 26"/>
              <p:cNvSpPr>
                <a:spLocks noChangeShapeType="1"/>
              </p:cNvSpPr>
              <p:nvPr/>
            </p:nvSpPr>
            <p:spPr bwMode="auto">
              <a:xfrm>
                <a:off x="9792" y="10514"/>
                <a:ext cx="0" cy="733"/>
              </a:xfrm>
              <a:prstGeom prst="line">
                <a:avLst/>
              </a:prstGeom>
              <a:noFill/>
              <a:ln w="9525">
                <a:solidFill>
                  <a:srgbClr val="000000"/>
                </a:solidFill>
                <a:round/>
                <a:headEnd/>
                <a:tailEnd/>
              </a:ln>
            </p:spPr>
            <p:txBody>
              <a:bodyPr/>
              <a:lstStyle/>
              <a:p>
                <a:endParaRPr lang="fr-FR"/>
              </a:p>
            </p:txBody>
          </p:sp>
          <p:sp>
            <p:nvSpPr>
              <p:cNvPr id="4122" name="Line 27"/>
              <p:cNvSpPr>
                <a:spLocks noChangeShapeType="1"/>
              </p:cNvSpPr>
              <p:nvPr/>
            </p:nvSpPr>
            <p:spPr bwMode="auto">
              <a:xfrm>
                <a:off x="3968" y="10807"/>
                <a:ext cx="5824" cy="0"/>
              </a:xfrm>
              <a:prstGeom prst="line">
                <a:avLst/>
              </a:prstGeom>
              <a:noFill/>
              <a:ln w="9525">
                <a:solidFill>
                  <a:srgbClr val="000000"/>
                </a:solidFill>
                <a:round/>
                <a:headEnd type="triangle" w="med" len="med"/>
                <a:tailEnd type="triangle" w="med" len="med"/>
              </a:ln>
            </p:spPr>
            <p:txBody>
              <a:bodyPr/>
              <a:lstStyle/>
              <a:p>
                <a:endParaRPr lang="fr-FR"/>
              </a:p>
            </p:txBody>
          </p:sp>
          <p:graphicFrame>
            <p:nvGraphicFramePr>
              <p:cNvPr id="4098" name="Object 2"/>
              <p:cNvGraphicFramePr>
                <a:graphicFrameLocks noChangeAspect="1"/>
              </p:cNvGraphicFramePr>
              <p:nvPr/>
            </p:nvGraphicFramePr>
            <p:xfrm>
              <a:off x="3434" y="11524"/>
              <a:ext cx="787" cy="360"/>
            </p:xfrm>
            <a:graphic>
              <a:graphicData uri="http://schemas.openxmlformats.org/presentationml/2006/ole">
                <p:oleObj spid="_x0000_s4098" r:id="rId5" imgW="1512000" imgH="923760" progId="">
                  <p:embed/>
                </p:oleObj>
              </a:graphicData>
            </a:graphic>
          </p:graphicFrame>
          <p:sp>
            <p:nvSpPr>
              <p:cNvPr id="4123" name="Line 29"/>
              <p:cNvSpPr>
                <a:spLocks noChangeShapeType="1"/>
              </p:cNvSpPr>
              <p:nvPr/>
            </p:nvSpPr>
            <p:spPr bwMode="auto">
              <a:xfrm flipH="1">
                <a:off x="6561" y="12064"/>
                <a:ext cx="1440" cy="0"/>
              </a:xfrm>
              <a:prstGeom prst="line">
                <a:avLst/>
              </a:prstGeom>
              <a:noFill/>
              <a:ln w="9525">
                <a:solidFill>
                  <a:srgbClr val="C0C0C0"/>
                </a:solidFill>
                <a:round/>
                <a:headEnd/>
                <a:tailEnd type="triangle" w="med" len="med"/>
              </a:ln>
            </p:spPr>
            <p:txBody>
              <a:bodyPr/>
              <a:lstStyle/>
              <a:p>
                <a:endParaRPr lang="fr-FR"/>
              </a:p>
            </p:txBody>
          </p:sp>
          <p:sp>
            <p:nvSpPr>
              <p:cNvPr id="4124" name="Line 30"/>
              <p:cNvSpPr>
                <a:spLocks noChangeShapeType="1"/>
              </p:cNvSpPr>
              <p:nvPr/>
            </p:nvSpPr>
            <p:spPr bwMode="auto">
              <a:xfrm flipH="1">
                <a:off x="4405" y="10775"/>
                <a:ext cx="2759" cy="2053"/>
              </a:xfrm>
              <a:prstGeom prst="line">
                <a:avLst/>
              </a:prstGeom>
              <a:noFill/>
              <a:ln w="9525" cap="rnd">
                <a:solidFill>
                  <a:srgbClr val="000000"/>
                </a:solidFill>
                <a:prstDash val="sysDot"/>
                <a:round/>
                <a:headEnd/>
                <a:tailEnd/>
              </a:ln>
            </p:spPr>
            <p:txBody>
              <a:bodyPr/>
              <a:lstStyle/>
              <a:p>
                <a:endParaRPr lang="fr-FR"/>
              </a:p>
            </p:txBody>
          </p:sp>
          <p:sp>
            <p:nvSpPr>
              <p:cNvPr id="4125" name="Line 31"/>
              <p:cNvSpPr>
                <a:spLocks noChangeShapeType="1"/>
              </p:cNvSpPr>
              <p:nvPr/>
            </p:nvSpPr>
            <p:spPr bwMode="auto">
              <a:xfrm flipV="1">
                <a:off x="6741" y="10984"/>
                <a:ext cx="0" cy="293"/>
              </a:xfrm>
              <a:prstGeom prst="line">
                <a:avLst/>
              </a:prstGeom>
              <a:noFill/>
              <a:ln w="9525">
                <a:solidFill>
                  <a:srgbClr val="000000"/>
                </a:solidFill>
                <a:round/>
                <a:headEnd/>
                <a:tailEnd/>
              </a:ln>
            </p:spPr>
            <p:txBody>
              <a:bodyPr/>
              <a:lstStyle/>
              <a:p>
                <a:endParaRPr lang="fr-FR"/>
              </a:p>
            </p:txBody>
          </p:sp>
          <p:sp>
            <p:nvSpPr>
              <p:cNvPr id="4126" name="Line 32"/>
              <p:cNvSpPr>
                <a:spLocks noChangeShapeType="1"/>
              </p:cNvSpPr>
              <p:nvPr/>
            </p:nvSpPr>
            <p:spPr bwMode="auto">
              <a:xfrm>
                <a:off x="7281" y="10974"/>
                <a:ext cx="2520" cy="0"/>
              </a:xfrm>
              <a:prstGeom prst="line">
                <a:avLst/>
              </a:prstGeom>
              <a:noFill/>
              <a:ln w="9525">
                <a:solidFill>
                  <a:srgbClr val="000000"/>
                </a:solidFill>
                <a:round/>
                <a:headEnd type="triangle" w="med" len="med"/>
                <a:tailEnd type="triangle" w="med" len="med"/>
              </a:ln>
            </p:spPr>
            <p:txBody>
              <a:bodyPr/>
              <a:lstStyle/>
              <a:p>
                <a:endParaRPr lang="fr-FR"/>
              </a:p>
            </p:txBody>
          </p:sp>
          <p:sp>
            <p:nvSpPr>
              <p:cNvPr id="4127" name="Text Box 33"/>
              <p:cNvSpPr txBox="1">
                <a:spLocks noChangeArrowheads="1"/>
              </p:cNvSpPr>
              <p:nvPr/>
            </p:nvSpPr>
            <p:spPr bwMode="auto">
              <a:xfrm>
                <a:off x="6941" y="10456"/>
                <a:ext cx="810" cy="351"/>
              </a:xfrm>
              <a:prstGeom prst="rect">
                <a:avLst/>
              </a:prstGeom>
              <a:noFill/>
              <a:ln w="9525">
                <a:noFill/>
                <a:miter lim="800000"/>
                <a:headEnd/>
                <a:tailEnd/>
              </a:ln>
            </p:spPr>
            <p:txBody>
              <a:bodyPr/>
              <a:lstStyle/>
              <a:p>
                <a:r>
                  <a:rPr lang="fr-FR" sz="1000">
                    <a:latin typeface="Times New Roman" pitchFamily="18" charset="0"/>
                  </a:rPr>
                  <a:t>50 m.</a:t>
                </a:r>
              </a:p>
            </p:txBody>
          </p:sp>
          <p:sp>
            <p:nvSpPr>
              <p:cNvPr id="4128" name="Text Box 34"/>
              <p:cNvSpPr txBox="1">
                <a:spLocks noChangeArrowheads="1"/>
              </p:cNvSpPr>
              <p:nvPr/>
            </p:nvSpPr>
            <p:spPr bwMode="auto">
              <a:xfrm>
                <a:off x="7821" y="10917"/>
                <a:ext cx="1189" cy="427"/>
              </a:xfrm>
              <a:prstGeom prst="rect">
                <a:avLst/>
              </a:prstGeom>
              <a:noFill/>
              <a:ln w="9525">
                <a:noFill/>
                <a:miter lim="800000"/>
                <a:headEnd/>
                <a:tailEnd/>
              </a:ln>
            </p:spPr>
            <p:txBody>
              <a:bodyPr/>
              <a:lstStyle/>
              <a:p>
                <a:r>
                  <a:rPr lang="fr-FR" sz="1000">
                    <a:latin typeface="Times New Roman" pitchFamily="18" charset="0"/>
                  </a:rPr>
                  <a:t>17,5 m</a:t>
                </a:r>
              </a:p>
            </p:txBody>
          </p:sp>
          <p:sp>
            <p:nvSpPr>
              <p:cNvPr id="4129" name="Text Box 35"/>
              <p:cNvSpPr txBox="1">
                <a:spLocks noChangeArrowheads="1"/>
              </p:cNvSpPr>
              <p:nvPr/>
            </p:nvSpPr>
            <p:spPr bwMode="auto">
              <a:xfrm>
                <a:off x="6751" y="10916"/>
                <a:ext cx="713" cy="431"/>
              </a:xfrm>
              <a:prstGeom prst="rect">
                <a:avLst/>
              </a:prstGeom>
              <a:noFill/>
              <a:ln w="9525">
                <a:noFill/>
                <a:miter lim="800000"/>
                <a:headEnd/>
                <a:tailEnd/>
              </a:ln>
            </p:spPr>
            <p:txBody>
              <a:bodyPr/>
              <a:lstStyle/>
              <a:p>
                <a:r>
                  <a:rPr lang="fr-FR" sz="1000">
                    <a:latin typeface="Times New Roman" pitchFamily="18" charset="0"/>
                  </a:rPr>
                  <a:t>5 m</a:t>
                </a:r>
              </a:p>
            </p:txBody>
          </p:sp>
          <p:sp>
            <p:nvSpPr>
              <p:cNvPr id="4130" name="AutoShape 36"/>
              <p:cNvSpPr>
                <a:spLocks noChangeArrowheads="1"/>
              </p:cNvSpPr>
              <p:nvPr/>
            </p:nvSpPr>
            <p:spPr bwMode="auto">
              <a:xfrm>
                <a:off x="8001" y="11704"/>
                <a:ext cx="360" cy="360"/>
              </a:xfrm>
              <a:prstGeom prst="curvedLeftArrow">
                <a:avLst>
                  <a:gd name="adj1" fmla="val 1185"/>
                  <a:gd name="adj2" fmla="val 40000"/>
                  <a:gd name="adj3" fmla="val 0"/>
                </a:avLst>
              </a:prstGeom>
              <a:solidFill>
                <a:srgbClr val="FFFFFF"/>
              </a:solidFill>
              <a:ln w="12700">
                <a:solidFill>
                  <a:srgbClr val="C0C0C0"/>
                </a:solidFill>
                <a:miter lim="800000"/>
                <a:headEnd/>
                <a:tailEnd/>
              </a:ln>
            </p:spPr>
            <p:txBody>
              <a:bodyPr/>
              <a:lstStyle/>
              <a:p>
                <a:endParaRPr lang="fr-FR"/>
              </a:p>
            </p:txBody>
          </p:sp>
          <p:sp>
            <p:nvSpPr>
              <p:cNvPr id="4131" name="Line 37"/>
              <p:cNvSpPr>
                <a:spLocks noChangeShapeType="1"/>
              </p:cNvSpPr>
              <p:nvPr/>
            </p:nvSpPr>
            <p:spPr bwMode="auto">
              <a:xfrm flipH="1" flipV="1">
                <a:off x="5301" y="12064"/>
                <a:ext cx="360" cy="180"/>
              </a:xfrm>
              <a:prstGeom prst="line">
                <a:avLst/>
              </a:prstGeom>
              <a:noFill/>
              <a:ln w="9525">
                <a:solidFill>
                  <a:srgbClr val="000000"/>
                </a:solidFill>
                <a:round/>
                <a:headEnd/>
                <a:tailEnd type="triangle" w="med" len="med"/>
              </a:ln>
            </p:spPr>
            <p:txBody>
              <a:bodyPr/>
              <a:lstStyle/>
              <a:p>
                <a:endParaRPr lang="fr-FR"/>
              </a:p>
            </p:txBody>
          </p:sp>
          <p:sp>
            <p:nvSpPr>
              <p:cNvPr id="4132" name="Line 38"/>
              <p:cNvSpPr>
                <a:spLocks noChangeShapeType="1"/>
              </p:cNvSpPr>
              <p:nvPr/>
            </p:nvSpPr>
            <p:spPr bwMode="auto">
              <a:xfrm flipH="1">
                <a:off x="2961" y="12064"/>
                <a:ext cx="2160" cy="0"/>
              </a:xfrm>
              <a:prstGeom prst="line">
                <a:avLst/>
              </a:prstGeom>
              <a:noFill/>
              <a:ln w="9525">
                <a:solidFill>
                  <a:srgbClr val="000000"/>
                </a:solidFill>
                <a:round/>
                <a:headEnd/>
                <a:tailEnd type="triangle" w="med" len="med"/>
              </a:ln>
            </p:spPr>
            <p:txBody>
              <a:bodyPr/>
              <a:lstStyle/>
              <a:p>
                <a:endParaRPr lang="fr-FR"/>
              </a:p>
            </p:txBody>
          </p:sp>
        </p:grpSp>
        <p:grpSp>
          <p:nvGrpSpPr>
            <p:cNvPr id="4106" name="Group 39"/>
            <p:cNvGrpSpPr>
              <a:grpSpLocks/>
            </p:cNvGrpSpPr>
            <p:nvPr/>
          </p:nvGrpSpPr>
          <p:grpSpPr bwMode="auto">
            <a:xfrm>
              <a:off x="6911" y="13324"/>
              <a:ext cx="550" cy="273"/>
              <a:chOff x="6741" y="10984"/>
              <a:chExt cx="550" cy="273"/>
            </a:xfrm>
          </p:grpSpPr>
          <p:sp>
            <p:nvSpPr>
              <p:cNvPr id="4107" name="Line 40"/>
              <p:cNvSpPr>
                <a:spLocks noChangeShapeType="1"/>
              </p:cNvSpPr>
              <p:nvPr/>
            </p:nvSpPr>
            <p:spPr bwMode="auto">
              <a:xfrm flipH="1">
                <a:off x="6741" y="10984"/>
                <a:ext cx="540" cy="0"/>
              </a:xfrm>
              <a:prstGeom prst="line">
                <a:avLst/>
              </a:prstGeom>
              <a:noFill/>
              <a:ln w="9525">
                <a:solidFill>
                  <a:srgbClr val="000000"/>
                </a:solidFill>
                <a:round/>
                <a:headEnd type="triangle" w="med" len="med"/>
                <a:tailEnd type="triangle" w="med" len="med"/>
              </a:ln>
            </p:spPr>
            <p:txBody>
              <a:bodyPr/>
              <a:lstStyle/>
              <a:p>
                <a:endParaRPr lang="fr-FR"/>
              </a:p>
            </p:txBody>
          </p:sp>
          <p:sp>
            <p:nvSpPr>
              <p:cNvPr id="4108" name="Line 41"/>
              <p:cNvSpPr>
                <a:spLocks noChangeShapeType="1"/>
              </p:cNvSpPr>
              <p:nvPr/>
            </p:nvSpPr>
            <p:spPr bwMode="auto">
              <a:xfrm flipV="1">
                <a:off x="7291" y="10984"/>
                <a:ext cx="0" cy="273"/>
              </a:xfrm>
              <a:prstGeom prst="line">
                <a:avLst/>
              </a:prstGeom>
              <a:noFill/>
              <a:ln w="9525">
                <a:solidFill>
                  <a:srgbClr val="000000"/>
                </a:solidFill>
                <a:round/>
                <a:headEnd/>
                <a:tailEnd/>
              </a:ln>
            </p:spPr>
            <p:txBody>
              <a:bodyPr/>
              <a:lstStyle/>
              <a:p>
                <a:endParaRPr lang="fr-FR"/>
              </a:p>
            </p:txBody>
          </p:sp>
        </p:gr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8675"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A4D031AD-7D6C-4AF4-94C0-56ED33A5B51B}" type="slidenum">
              <a:rPr lang="fr-FR">
                <a:solidFill>
                  <a:schemeClr val="tx1">
                    <a:tint val="75000"/>
                  </a:schemeClr>
                </a:solidFill>
                <a:latin typeface="+mn-lt"/>
                <a:ea typeface="+mn-ea"/>
              </a:rPr>
              <a:pPr algn="ctr" fontAlgn="auto">
                <a:spcBef>
                  <a:spcPts val="0"/>
                </a:spcBef>
                <a:spcAft>
                  <a:spcPts val="0"/>
                </a:spcAft>
                <a:defRPr/>
              </a:pPr>
              <a:t>18</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71550"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100 mètres Combiné de Sauvetage</a:t>
            </a:r>
          </a:p>
        </p:txBody>
      </p:sp>
      <p:sp>
        <p:nvSpPr>
          <p:cNvPr id="28678" name="Rectangle 3"/>
          <p:cNvSpPr txBox="1">
            <a:spLocks noChangeArrowheads="1"/>
          </p:cNvSpPr>
          <p:nvPr/>
        </p:nvSpPr>
        <p:spPr bwMode="auto">
          <a:xfrm>
            <a:off x="323850" y="1341438"/>
            <a:ext cx="8497888" cy="4537075"/>
          </a:xfrm>
          <a:prstGeom prst="rect">
            <a:avLst/>
          </a:prstGeom>
          <a:noFill/>
          <a:ln w="9525">
            <a:noFill/>
            <a:miter lim="800000"/>
            <a:headEnd/>
            <a:tailEnd/>
          </a:ln>
        </p:spPr>
        <p:txBody>
          <a:bodyPr/>
          <a:lstStyle/>
          <a:p>
            <a:pPr algn="just" eaLnBrk="0" hangingPunct="0">
              <a:lnSpc>
                <a:spcPct val="80000"/>
              </a:lnSpc>
              <a:spcBef>
                <a:spcPct val="20000"/>
              </a:spcBef>
              <a:buFont typeface="Arial" charset="0"/>
              <a:buNone/>
            </a:pPr>
            <a:r>
              <a:rPr lang="fr-FR" sz="2000" dirty="0">
                <a:solidFill>
                  <a:srgbClr val="000099"/>
                </a:solidFill>
              </a:rPr>
              <a:t>Après un signal sonore, le sauveteur plonge dans l'eau et nage 50 mètres en nage libre, s’immerge et nage sous l’eau vers un mannequin immergé qui est situé à </a:t>
            </a:r>
            <a:r>
              <a:rPr lang="fr-FR" sz="2000" b="1" dirty="0">
                <a:solidFill>
                  <a:srgbClr val="000099"/>
                </a:solidFill>
              </a:rPr>
              <a:t>17,5 m</a:t>
            </a:r>
            <a:r>
              <a:rPr lang="fr-FR" sz="2000" dirty="0">
                <a:solidFill>
                  <a:srgbClr val="000099"/>
                </a:solidFill>
              </a:rPr>
              <a:t>.</a:t>
            </a:r>
          </a:p>
          <a:p>
            <a:pPr algn="just" eaLnBrk="0" hangingPunct="0">
              <a:lnSpc>
                <a:spcPct val="80000"/>
              </a:lnSpc>
              <a:spcBef>
                <a:spcPct val="20000"/>
              </a:spcBef>
              <a:buFont typeface="Arial" charset="0"/>
              <a:buNone/>
            </a:pPr>
            <a:endParaRPr lang="fr-FR" sz="2000" dirty="0">
              <a:solidFill>
                <a:srgbClr val="000099"/>
              </a:solidFill>
            </a:endParaRPr>
          </a:p>
          <a:p>
            <a:pPr algn="just" eaLnBrk="0" hangingPunct="0">
              <a:lnSpc>
                <a:spcPct val="80000"/>
              </a:lnSpc>
              <a:spcBef>
                <a:spcPct val="20000"/>
              </a:spcBef>
              <a:buFont typeface="Arial" charset="0"/>
              <a:buNone/>
            </a:pPr>
            <a:r>
              <a:rPr lang="fr-FR" sz="2000" dirty="0">
                <a:solidFill>
                  <a:srgbClr val="000099"/>
                </a:solidFill>
              </a:rPr>
              <a:t>Après avoir remonté le mannequin avant la ligne des 5m, le sauveteur le remorque sur le reste du parcours jusqu’au mur d’arrivée.</a:t>
            </a:r>
          </a:p>
          <a:p>
            <a:pPr algn="just" eaLnBrk="0" hangingPunct="0">
              <a:lnSpc>
                <a:spcPct val="80000"/>
              </a:lnSpc>
              <a:spcBef>
                <a:spcPct val="20000"/>
              </a:spcBef>
              <a:buFont typeface="Arial" charset="0"/>
              <a:buNone/>
            </a:pPr>
            <a:endParaRPr lang="fr-FR" sz="2000" dirty="0">
              <a:solidFill>
                <a:srgbClr val="000099"/>
              </a:solidFill>
            </a:endParaRPr>
          </a:p>
          <a:p>
            <a:pPr algn="just" eaLnBrk="0" hangingPunct="0">
              <a:lnSpc>
                <a:spcPct val="80000"/>
              </a:lnSpc>
              <a:spcBef>
                <a:spcPct val="20000"/>
              </a:spcBef>
              <a:buFont typeface="Arial" charset="0"/>
              <a:buNone/>
            </a:pPr>
            <a:r>
              <a:rPr lang="fr-FR" sz="2000" dirty="0">
                <a:solidFill>
                  <a:srgbClr val="000099"/>
                </a:solidFill>
              </a:rPr>
              <a:t>Les sauveteurs peuvent respirer pendant le virage, </a:t>
            </a:r>
            <a:r>
              <a:rPr lang="fr-FR" sz="2000" b="1" dirty="0">
                <a:solidFill>
                  <a:srgbClr val="000099"/>
                </a:solidFill>
              </a:rPr>
              <a:t>mais pas après que leurs pieds aient quitté le mur du virage et ce jusqu’à ce qu’ils refassent surface avec le mannequin.</a:t>
            </a:r>
          </a:p>
          <a:p>
            <a:pPr algn="just" eaLnBrk="0" hangingPunct="0">
              <a:lnSpc>
                <a:spcPct val="80000"/>
              </a:lnSpc>
              <a:spcBef>
                <a:spcPct val="20000"/>
              </a:spcBef>
              <a:buFont typeface="Arial" charset="0"/>
              <a:buNone/>
            </a:pPr>
            <a:endParaRPr lang="fr-FR" sz="2000" dirty="0">
              <a:solidFill>
                <a:srgbClr val="000099"/>
              </a:solidFill>
            </a:endParaRPr>
          </a:p>
          <a:p>
            <a:pPr algn="just" eaLnBrk="0" hangingPunct="0">
              <a:lnSpc>
                <a:spcPct val="80000"/>
              </a:lnSpc>
              <a:spcBef>
                <a:spcPct val="20000"/>
              </a:spcBef>
              <a:buFont typeface="Arial" charset="0"/>
              <a:buNone/>
            </a:pPr>
            <a:r>
              <a:rPr lang="fr-FR" sz="2000" dirty="0">
                <a:solidFill>
                  <a:srgbClr val="000099"/>
                </a:solidFill>
              </a:rPr>
              <a:t>Pendant l’apnée, le sauveteur peut </a:t>
            </a:r>
            <a:r>
              <a:rPr lang="fr-FR" sz="2000" u="sng" dirty="0">
                <a:solidFill>
                  <a:srgbClr val="000099"/>
                </a:solidFill>
              </a:rPr>
              <a:t>par inadvertance</a:t>
            </a:r>
            <a:r>
              <a:rPr lang="fr-FR" sz="2000" dirty="0">
                <a:solidFill>
                  <a:srgbClr val="000099"/>
                </a:solidFill>
              </a:rPr>
              <a:t> casser la surface de l’eau mais ne peut pas nager sous l’eau à la surface (nage libre ou brasse).</a:t>
            </a:r>
          </a:p>
          <a:p>
            <a:pPr algn="just" eaLnBrk="0" hangingPunct="0">
              <a:lnSpc>
                <a:spcPct val="80000"/>
              </a:lnSpc>
              <a:spcBef>
                <a:spcPct val="20000"/>
              </a:spcBef>
              <a:buFont typeface="Arial" charset="0"/>
              <a:buNone/>
            </a:pPr>
            <a:endParaRPr lang="fr-FR" sz="2000" dirty="0">
              <a:solidFill>
                <a:srgbClr val="000099"/>
              </a:solidFill>
            </a:endParaRPr>
          </a:p>
          <a:p>
            <a:pPr algn="just" eaLnBrk="0" hangingPunct="0">
              <a:lnSpc>
                <a:spcPct val="80000"/>
              </a:lnSpc>
              <a:spcBef>
                <a:spcPct val="20000"/>
              </a:spcBef>
              <a:buFont typeface="Arial" charset="0"/>
              <a:buNone/>
            </a:pPr>
            <a:r>
              <a:rPr lang="fr-FR" sz="2000" dirty="0">
                <a:solidFill>
                  <a:srgbClr val="000099"/>
                </a:solidFill>
              </a:rPr>
              <a:t>Les sauveteurs ne peuvent pas </a:t>
            </a:r>
            <a:r>
              <a:rPr lang="fr-FR" sz="2000" dirty="0" smtClean="0">
                <a:solidFill>
                  <a:srgbClr val="000099"/>
                </a:solidFill>
              </a:rPr>
              <a:t>prendre appui </a:t>
            </a:r>
            <a:r>
              <a:rPr lang="fr-FR" sz="2000" dirty="0">
                <a:solidFill>
                  <a:srgbClr val="000099"/>
                </a:solidFill>
              </a:rPr>
              <a:t>sous l’eau pendant l’apnée mais ils peuvent pousser au fond de la piscine pour réapparaître avec le mannequin.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9699"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5729E80E-BB3B-4C54-A3EB-135ADA1071B8}" type="slidenum">
              <a:rPr lang="fr-FR">
                <a:solidFill>
                  <a:schemeClr val="tx1">
                    <a:tint val="75000"/>
                  </a:schemeClr>
                </a:solidFill>
                <a:latin typeface="+mn-lt"/>
                <a:ea typeface="+mn-ea"/>
              </a:rPr>
              <a:pPr algn="ctr" fontAlgn="auto">
                <a:spcBef>
                  <a:spcPts val="0"/>
                </a:spcBef>
                <a:spcAft>
                  <a:spcPts val="0"/>
                </a:spcAft>
                <a:defRPr/>
              </a:pPr>
              <a:t>19</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71550"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100 mètres Combiné de Sauvetage</a:t>
            </a:r>
          </a:p>
        </p:txBody>
      </p:sp>
      <p:sp>
        <p:nvSpPr>
          <p:cNvPr id="8" name="Rectangle 5"/>
          <p:cNvSpPr txBox="1">
            <a:spLocks noChangeArrowheads="1"/>
          </p:cNvSpPr>
          <p:nvPr/>
        </p:nvSpPr>
        <p:spPr bwMode="auto">
          <a:xfrm>
            <a:off x="250825" y="1916113"/>
            <a:ext cx="8642350" cy="4608512"/>
          </a:xfrm>
          <a:prstGeom prst="rect">
            <a:avLst/>
          </a:prstGeom>
          <a:noFill/>
          <a:ln w="9525">
            <a:noFill/>
            <a:miter lim="800000"/>
            <a:headEnd/>
            <a:tailEnd/>
          </a:ln>
        </p:spPr>
        <p:txBody>
          <a:bodyPr/>
          <a:lstStyle/>
          <a:p>
            <a:pPr marL="812800" indent="-812800" algn="ctr" eaLnBrk="0" hangingPunct="0">
              <a:lnSpc>
                <a:spcPct val="80000"/>
              </a:lnSpc>
              <a:spcBef>
                <a:spcPct val="20000"/>
              </a:spcBef>
              <a:defRPr/>
            </a:pPr>
            <a:r>
              <a:rPr lang="fr-FR" sz="2000" b="1" dirty="0">
                <a:solidFill>
                  <a:srgbClr val="000099"/>
                </a:solidFill>
              </a:rPr>
              <a:t>Disqualification</a:t>
            </a:r>
          </a:p>
          <a:p>
            <a:pPr marL="812800" indent="-812800" algn="ctr" eaLnBrk="0" hangingPunct="0">
              <a:lnSpc>
                <a:spcPct val="80000"/>
              </a:lnSpc>
              <a:spcBef>
                <a:spcPct val="20000"/>
              </a:spcBef>
              <a:defRPr/>
            </a:pPr>
            <a:endParaRPr lang="fr-FR" sz="2000" dirty="0">
              <a:solidFill>
                <a:srgbClr val="000099"/>
              </a:solidFill>
            </a:endParaRPr>
          </a:p>
          <a:p>
            <a:pPr algn="just" eaLnBrk="0" hangingPunct="0">
              <a:lnSpc>
                <a:spcPct val="80000"/>
              </a:lnSpc>
              <a:spcBef>
                <a:spcPct val="20000"/>
              </a:spcBef>
              <a:buFont typeface="Arial" charset="0"/>
              <a:buChar char="•"/>
              <a:defRPr/>
            </a:pPr>
            <a:r>
              <a:rPr lang="fr-FR" sz="2000" dirty="0">
                <a:solidFill>
                  <a:srgbClr val="000099"/>
                </a:solidFill>
              </a:rPr>
              <a:t> Faux départ.</a:t>
            </a:r>
          </a:p>
          <a:p>
            <a:pPr algn="just" eaLnBrk="0" hangingPunct="0">
              <a:lnSpc>
                <a:spcPct val="80000"/>
              </a:lnSpc>
              <a:spcBef>
                <a:spcPct val="20000"/>
              </a:spcBef>
              <a:buFont typeface="Arial" charset="0"/>
              <a:buChar char="•"/>
              <a:defRPr/>
            </a:pPr>
            <a:r>
              <a:rPr lang="fr-FR" sz="2000" dirty="0">
                <a:solidFill>
                  <a:srgbClr val="000099"/>
                </a:solidFill>
              </a:rPr>
              <a:t> Faire surface pendant la partie « apnée » avant d’avoir remorqué le mannequin, même si le compétiteur retourne immédiatement sous l’eau.</a:t>
            </a:r>
          </a:p>
          <a:p>
            <a:pPr algn="just" eaLnBrk="0" hangingPunct="0">
              <a:lnSpc>
                <a:spcPct val="80000"/>
              </a:lnSpc>
              <a:spcBef>
                <a:spcPct val="20000"/>
              </a:spcBef>
              <a:buFont typeface="Arial" charset="0"/>
              <a:buChar char="•"/>
              <a:defRPr/>
            </a:pPr>
            <a:r>
              <a:rPr lang="fr-FR" sz="2000" dirty="0">
                <a:solidFill>
                  <a:srgbClr val="000099"/>
                </a:solidFill>
              </a:rPr>
              <a:t> Respirer après que le pied ne soit plus en contact avec le mur de virage.</a:t>
            </a:r>
          </a:p>
          <a:p>
            <a:pPr algn="just" eaLnBrk="0" hangingPunct="0">
              <a:lnSpc>
                <a:spcPct val="80000"/>
              </a:lnSpc>
              <a:spcBef>
                <a:spcPct val="20000"/>
              </a:spcBef>
              <a:buFont typeface="Arial" charset="0"/>
              <a:buChar char="•"/>
              <a:defRPr/>
            </a:pPr>
            <a:r>
              <a:rPr lang="fr-FR" sz="2000" dirty="0">
                <a:solidFill>
                  <a:srgbClr val="000099"/>
                </a:solidFill>
              </a:rPr>
              <a:t> Prendre </a:t>
            </a:r>
            <a:r>
              <a:rPr lang="fr-FR" sz="2000" dirty="0" smtClean="0">
                <a:solidFill>
                  <a:srgbClr val="000099"/>
                </a:solidFill>
              </a:rPr>
              <a:t>appui </a:t>
            </a:r>
            <a:r>
              <a:rPr lang="fr-FR" sz="2000" dirty="0">
                <a:solidFill>
                  <a:srgbClr val="000099"/>
                </a:solidFill>
              </a:rPr>
              <a:t>sur le fond pendant la partie apnée.</a:t>
            </a:r>
          </a:p>
          <a:p>
            <a:pPr algn="just" eaLnBrk="0" hangingPunct="0">
              <a:lnSpc>
                <a:spcPct val="80000"/>
              </a:lnSpc>
              <a:spcBef>
                <a:spcPct val="20000"/>
              </a:spcBef>
              <a:buFont typeface="Arial" charset="0"/>
              <a:buChar char="•"/>
              <a:defRPr/>
            </a:pPr>
            <a:r>
              <a:rPr lang="fr-FR" sz="2000" dirty="0">
                <a:solidFill>
                  <a:srgbClr val="000099"/>
                </a:solidFill>
              </a:rPr>
              <a:t> S‘accrocher à un appui fixe ou flottant de la piscine pendant la remontée du mannequin.</a:t>
            </a:r>
          </a:p>
          <a:p>
            <a:pPr algn="just" eaLnBrk="0" hangingPunct="0">
              <a:lnSpc>
                <a:spcPct val="80000"/>
              </a:lnSpc>
              <a:spcBef>
                <a:spcPct val="20000"/>
              </a:spcBef>
              <a:buFont typeface="Arial" charset="0"/>
              <a:buChar char="•"/>
              <a:defRPr/>
            </a:pPr>
            <a:r>
              <a:rPr lang="fr-FR" sz="2000" dirty="0">
                <a:solidFill>
                  <a:srgbClr val="000099"/>
                </a:solidFill>
              </a:rPr>
              <a:t> Remonter le sommet de la tête du mannequin au-delà de la ligne des </a:t>
            </a:r>
            <a:r>
              <a:rPr lang="fr-FR" sz="2000" dirty="0" smtClean="0">
                <a:solidFill>
                  <a:srgbClr val="000099"/>
                </a:solidFill>
              </a:rPr>
              <a:t>72,5 </a:t>
            </a:r>
            <a:r>
              <a:rPr lang="fr-FR" sz="2000" dirty="0">
                <a:solidFill>
                  <a:srgbClr val="000099"/>
                </a:solidFill>
              </a:rPr>
              <a:t>mètres.</a:t>
            </a:r>
          </a:p>
          <a:p>
            <a:pPr algn="just" eaLnBrk="0" hangingPunct="0">
              <a:lnSpc>
                <a:spcPct val="80000"/>
              </a:lnSpc>
              <a:spcBef>
                <a:spcPct val="20000"/>
              </a:spcBef>
              <a:buFont typeface="Arial" charset="0"/>
              <a:buChar char="•"/>
              <a:defRPr/>
            </a:pPr>
            <a:r>
              <a:rPr lang="fr-FR" sz="2000" dirty="0">
                <a:solidFill>
                  <a:srgbClr val="000099"/>
                </a:solidFill>
              </a:rPr>
              <a:t> Remorquer le mannequin de manière non réglementaire, bouche ou nez non maintenus au dessus de la surface de l’eau (hors eau de la vague).</a:t>
            </a:r>
          </a:p>
          <a:p>
            <a:pPr algn="just" eaLnBrk="0" hangingPunct="0">
              <a:lnSpc>
                <a:spcPct val="80000"/>
              </a:lnSpc>
              <a:spcBef>
                <a:spcPct val="20000"/>
              </a:spcBef>
              <a:buFont typeface="Arial" charset="0"/>
              <a:buChar char="•"/>
              <a:defRPr/>
            </a:pPr>
            <a:r>
              <a:rPr lang="fr-FR" sz="2000" dirty="0">
                <a:solidFill>
                  <a:srgbClr val="000099"/>
                </a:solidFill>
              </a:rPr>
              <a:t> Lâcher le mannequin avant de toucher le bord d'arrivée.</a:t>
            </a:r>
          </a:p>
          <a:p>
            <a:pPr algn="just" eaLnBrk="0" hangingPunct="0">
              <a:lnSpc>
                <a:spcPct val="80000"/>
              </a:lnSpc>
              <a:spcBef>
                <a:spcPct val="20000"/>
              </a:spcBef>
              <a:buFont typeface="Arial" charset="0"/>
              <a:buChar char="•"/>
              <a:defRPr/>
            </a:pPr>
            <a:r>
              <a:rPr lang="fr-FR" sz="2000" dirty="0">
                <a:solidFill>
                  <a:srgbClr val="000099"/>
                </a:solidFill>
              </a:rPr>
              <a:t> Ne pas toucher le mur d’arrivée.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314"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13315"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13316" name="Espace réservé du numéro de diapositive 4"/>
          <p:cNvSpPr>
            <a:spLocks noGrp="1"/>
          </p:cNvSpPr>
          <p:nvPr>
            <p:ph type="sldNum" sz="quarter" idx="12"/>
          </p:nvPr>
        </p:nvSpPr>
        <p:spPr bwMode="auto">
          <a:xfrm>
            <a:off x="6804025" y="6400800"/>
            <a:ext cx="1905000" cy="457200"/>
          </a:xfrm>
          <a:noFill/>
          <a:ln>
            <a:miter lim="800000"/>
            <a:headEnd/>
            <a:tailEnd/>
          </a:ln>
        </p:spPr>
        <p:txBody>
          <a:bodyPr/>
          <a:lstStyle/>
          <a:p>
            <a:fld id="{8730A945-C126-40A1-B90F-1E1989ADCE0B}" type="slidenum">
              <a:rPr lang="fr-FR" smtClean="0"/>
              <a:pPr/>
              <a:t>2</a:t>
            </a:fld>
            <a:endParaRPr lang="fr-FR" smtClean="0"/>
          </a:p>
        </p:txBody>
      </p:sp>
      <p:sp>
        <p:nvSpPr>
          <p:cNvPr id="7" name="Rectangle 2"/>
          <p:cNvSpPr txBox="1">
            <a:spLocks noChangeArrowheads="1"/>
          </p:cNvSpPr>
          <p:nvPr/>
        </p:nvSpPr>
        <p:spPr bwMode="auto">
          <a:xfrm>
            <a:off x="971550" y="217488"/>
            <a:ext cx="7091363" cy="763587"/>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La FFSS</a:t>
            </a:r>
          </a:p>
        </p:txBody>
      </p:sp>
      <p:sp>
        <p:nvSpPr>
          <p:cNvPr id="13318" name="Rectangle 3"/>
          <p:cNvSpPr txBox="1">
            <a:spLocks noChangeArrowheads="1"/>
          </p:cNvSpPr>
          <p:nvPr/>
        </p:nvSpPr>
        <p:spPr bwMode="auto">
          <a:xfrm>
            <a:off x="468313" y="1700213"/>
            <a:ext cx="8064500" cy="4392612"/>
          </a:xfrm>
          <a:prstGeom prst="rect">
            <a:avLst/>
          </a:prstGeom>
          <a:noFill/>
          <a:ln w="9525">
            <a:noFill/>
            <a:miter lim="800000"/>
            <a:headEnd/>
            <a:tailEnd/>
          </a:ln>
        </p:spPr>
        <p:txBody>
          <a:bodyPr/>
          <a:lstStyle/>
          <a:p>
            <a:pPr algn="ctr" eaLnBrk="0" hangingPunct="0">
              <a:lnSpc>
                <a:spcPct val="80000"/>
              </a:lnSpc>
              <a:spcBef>
                <a:spcPct val="20000"/>
              </a:spcBef>
              <a:buFont typeface="Arial" charset="0"/>
              <a:buNone/>
            </a:pPr>
            <a:r>
              <a:rPr lang="fr-FR" sz="3000">
                <a:solidFill>
                  <a:srgbClr val="000099"/>
                </a:solidFill>
              </a:rPr>
              <a:t>Fédération Française de Sauvetage et de Secourisme</a:t>
            </a:r>
          </a:p>
          <a:p>
            <a:pPr algn="ctr" eaLnBrk="0" hangingPunct="0">
              <a:lnSpc>
                <a:spcPct val="80000"/>
              </a:lnSpc>
              <a:spcBef>
                <a:spcPct val="20000"/>
              </a:spcBef>
            </a:pPr>
            <a:r>
              <a:rPr lang="fr-FR" sz="3000">
                <a:solidFill>
                  <a:srgbClr val="000099"/>
                </a:solidFill>
              </a:rPr>
              <a:t>28, rue Lacroix - 75017 PARIS</a:t>
            </a:r>
          </a:p>
          <a:p>
            <a:pPr algn="ctr" eaLnBrk="0" hangingPunct="0">
              <a:lnSpc>
                <a:spcPct val="80000"/>
              </a:lnSpc>
              <a:spcBef>
                <a:spcPct val="20000"/>
              </a:spcBef>
            </a:pPr>
            <a:r>
              <a:rPr lang="fr-FR" sz="3000">
                <a:solidFill>
                  <a:srgbClr val="000099"/>
                </a:solidFill>
              </a:rPr>
              <a:t>http://www.ffss.fr</a:t>
            </a:r>
          </a:p>
          <a:p>
            <a:pPr algn="ctr" eaLnBrk="0" hangingPunct="0">
              <a:lnSpc>
                <a:spcPct val="80000"/>
              </a:lnSpc>
              <a:spcBef>
                <a:spcPct val="20000"/>
              </a:spcBef>
            </a:pPr>
            <a:endParaRPr lang="fr-FR" sz="3000">
              <a:solidFill>
                <a:srgbClr val="000099"/>
              </a:solidFill>
            </a:endParaRPr>
          </a:p>
          <a:p>
            <a:pPr algn="ctr" eaLnBrk="0" hangingPunct="0">
              <a:lnSpc>
                <a:spcPct val="80000"/>
              </a:lnSpc>
              <a:spcBef>
                <a:spcPct val="20000"/>
              </a:spcBef>
            </a:pPr>
            <a:r>
              <a:rPr lang="fr-FR" sz="3000">
                <a:solidFill>
                  <a:srgbClr val="000099"/>
                </a:solidFill>
              </a:rPr>
              <a:t>Président : M. Bernard RAPHA </a:t>
            </a:r>
            <a:br>
              <a:rPr lang="fr-FR" sz="3000">
                <a:solidFill>
                  <a:srgbClr val="000099"/>
                </a:solidFill>
              </a:rPr>
            </a:br>
            <a:r>
              <a:rPr lang="fr-FR" sz="3000">
                <a:solidFill>
                  <a:srgbClr val="000099"/>
                </a:solidFill>
              </a:rPr>
              <a:t> </a:t>
            </a:r>
          </a:p>
          <a:p>
            <a:pPr algn="ctr" eaLnBrk="0" hangingPunct="0">
              <a:lnSpc>
                <a:spcPct val="80000"/>
              </a:lnSpc>
              <a:spcBef>
                <a:spcPct val="20000"/>
              </a:spcBef>
            </a:pPr>
            <a:r>
              <a:rPr lang="fr-FR" sz="3000">
                <a:solidFill>
                  <a:srgbClr val="000099"/>
                </a:solidFill>
              </a:rPr>
              <a:t>Disciplines pour lesquelles la Fédération a reçu une délégation :</a:t>
            </a:r>
          </a:p>
          <a:p>
            <a:pPr algn="ctr" eaLnBrk="0" hangingPunct="0">
              <a:lnSpc>
                <a:spcPct val="80000"/>
              </a:lnSpc>
              <a:spcBef>
                <a:spcPct val="20000"/>
              </a:spcBef>
            </a:pPr>
            <a:r>
              <a:rPr lang="fr-FR" sz="3000">
                <a:solidFill>
                  <a:srgbClr val="000099"/>
                </a:solidFill>
              </a:rPr>
              <a:t>Sauvetage Sportif « eau plate » et « côtier »</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3077"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8094800C-578B-4E61-9582-7E4DFBB73627}" type="slidenum">
              <a:rPr lang="fr-FR">
                <a:solidFill>
                  <a:schemeClr val="tx1">
                    <a:tint val="75000"/>
                  </a:schemeClr>
                </a:solidFill>
                <a:latin typeface="+mn-lt"/>
                <a:ea typeface="+mn-ea"/>
              </a:rPr>
              <a:pPr algn="ctr" fontAlgn="auto">
                <a:spcBef>
                  <a:spcPts val="0"/>
                </a:spcBef>
                <a:spcAft>
                  <a:spcPts val="0"/>
                </a:spcAft>
                <a:defRPr/>
              </a:pPr>
              <a:t>20</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684213" y="476250"/>
            <a:ext cx="7810500" cy="1081088"/>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100m Mannequin Palmes </a:t>
            </a:r>
          </a:p>
        </p:txBody>
      </p:sp>
      <p:sp>
        <p:nvSpPr>
          <p:cNvPr id="3080" name="Rectangle 3"/>
          <p:cNvSpPr txBox="1">
            <a:spLocks noChangeArrowheads="1"/>
          </p:cNvSpPr>
          <p:nvPr/>
        </p:nvSpPr>
        <p:spPr bwMode="auto">
          <a:xfrm>
            <a:off x="323850" y="2276475"/>
            <a:ext cx="8496300" cy="3532188"/>
          </a:xfrm>
          <a:prstGeom prst="rect">
            <a:avLst/>
          </a:prstGeom>
          <a:noFill/>
          <a:ln w="9525">
            <a:noFill/>
            <a:miter lim="800000"/>
            <a:headEnd/>
            <a:tailEnd/>
          </a:ln>
        </p:spPr>
        <p:txBody>
          <a:bodyPr/>
          <a:lstStyle/>
          <a:p>
            <a:pPr algn="just" eaLnBrk="0" hangingPunct="0">
              <a:spcBef>
                <a:spcPct val="20000"/>
              </a:spcBef>
              <a:buFont typeface="Arial" charset="0"/>
              <a:buNone/>
            </a:pPr>
            <a:r>
              <a:rPr lang="fr-FR" sz="3000">
                <a:solidFill>
                  <a:srgbClr val="000099"/>
                </a:solidFill>
              </a:rPr>
              <a:t>Cette épreuve met le Nageur Sauveteur en présence d'un équipement supplémentaire (les palmes) qui lui permet d’agir plus vite pour la recherche de la personne en détresse. </a:t>
            </a:r>
          </a:p>
        </p:txBody>
      </p:sp>
      <p:grpSp>
        <p:nvGrpSpPr>
          <p:cNvPr id="3081" name="Group 7"/>
          <p:cNvGrpSpPr>
            <a:grpSpLocks/>
          </p:cNvGrpSpPr>
          <p:nvPr/>
        </p:nvGrpSpPr>
        <p:grpSpPr bwMode="auto">
          <a:xfrm>
            <a:off x="1519238" y="4292600"/>
            <a:ext cx="6292850" cy="2328863"/>
            <a:chOff x="251" y="3175"/>
            <a:chExt cx="9910" cy="3669"/>
          </a:xfrm>
        </p:grpSpPr>
        <p:grpSp>
          <p:nvGrpSpPr>
            <p:cNvPr id="3082" name="Group 8"/>
            <p:cNvGrpSpPr>
              <a:grpSpLocks/>
            </p:cNvGrpSpPr>
            <p:nvPr/>
          </p:nvGrpSpPr>
          <p:grpSpPr bwMode="auto">
            <a:xfrm>
              <a:off x="251" y="3175"/>
              <a:ext cx="9910" cy="3669"/>
              <a:chOff x="251" y="3175"/>
              <a:chExt cx="11640" cy="4078"/>
            </a:xfrm>
          </p:grpSpPr>
          <p:sp>
            <p:nvSpPr>
              <p:cNvPr id="3085" name="Oval 9"/>
              <p:cNvSpPr>
                <a:spLocks noChangeArrowheads="1"/>
              </p:cNvSpPr>
              <p:nvPr/>
            </p:nvSpPr>
            <p:spPr bwMode="auto">
              <a:xfrm>
                <a:off x="251" y="3175"/>
                <a:ext cx="11640" cy="4078"/>
              </a:xfrm>
              <a:prstGeom prst="ellipse">
                <a:avLst/>
              </a:prstGeom>
              <a:solidFill>
                <a:srgbClr val="FFCC99"/>
              </a:solidFill>
              <a:ln w="9525">
                <a:noFill/>
                <a:round/>
                <a:headEnd/>
                <a:tailEnd/>
              </a:ln>
            </p:spPr>
            <p:txBody>
              <a:bodyPr/>
              <a:lstStyle/>
              <a:p>
                <a:endParaRPr lang="fr-FR"/>
              </a:p>
            </p:txBody>
          </p:sp>
          <p:grpSp>
            <p:nvGrpSpPr>
              <p:cNvPr id="3086" name="Group 10"/>
              <p:cNvGrpSpPr>
                <a:grpSpLocks/>
              </p:cNvGrpSpPr>
              <p:nvPr/>
            </p:nvGrpSpPr>
            <p:grpSpPr bwMode="auto">
              <a:xfrm>
                <a:off x="1571" y="3664"/>
                <a:ext cx="9254" cy="2608"/>
                <a:chOff x="1571" y="3664"/>
                <a:chExt cx="9254" cy="2608"/>
              </a:xfrm>
            </p:grpSpPr>
            <p:sp>
              <p:nvSpPr>
                <p:cNvPr id="3087" name="AutoShape 11"/>
                <p:cNvSpPr>
                  <a:spLocks noChangeArrowheads="1"/>
                </p:cNvSpPr>
                <p:nvPr/>
              </p:nvSpPr>
              <p:spPr bwMode="auto">
                <a:xfrm>
                  <a:off x="1691" y="4479"/>
                  <a:ext cx="9000" cy="1467"/>
                </a:xfrm>
                <a:prstGeom prst="parallelogram">
                  <a:avLst>
                    <a:gd name="adj" fmla="val 153374"/>
                  </a:avLst>
                </a:prstGeom>
                <a:solidFill>
                  <a:srgbClr val="CCFFFF"/>
                </a:solidFill>
                <a:ln w="76200">
                  <a:solidFill>
                    <a:srgbClr val="000000"/>
                  </a:solidFill>
                  <a:miter lim="800000"/>
                  <a:headEnd/>
                  <a:tailEnd/>
                </a:ln>
              </p:spPr>
              <p:txBody>
                <a:bodyPr/>
                <a:lstStyle/>
                <a:p>
                  <a:endParaRPr lang="fr-FR"/>
                </a:p>
              </p:txBody>
            </p:sp>
            <p:sp>
              <p:nvSpPr>
                <p:cNvPr id="3088" name="AutoShape 12"/>
                <p:cNvSpPr>
                  <a:spLocks noChangeArrowheads="1"/>
                </p:cNvSpPr>
                <p:nvPr/>
              </p:nvSpPr>
              <p:spPr bwMode="auto">
                <a:xfrm>
                  <a:off x="3011" y="4316"/>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3089" name="AutoShape 13"/>
                <p:cNvSpPr>
                  <a:spLocks noChangeArrowheads="1"/>
                </p:cNvSpPr>
                <p:nvPr/>
              </p:nvSpPr>
              <p:spPr bwMode="auto">
                <a:xfrm>
                  <a:off x="1571" y="5294"/>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3090" name="AutoShape 14"/>
                <p:cNvSpPr>
                  <a:spLocks noChangeArrowheads="1"/>
                </p:cNvSpPr>
                <p:nvPr/>
              </p:nvSpPr>
              <p:spPr bwMode="auto">
                <a:xfrm>
                  <a:off x="2051" y="4968"/>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3091" name="AutoShape 15"/>
                <p:cNvSpPr>
                  <a:spLocks noChangeArrowheads="1"/>
                </p:cNvSpPr>
                <p:nvPr/>
              </p:nvSpPr>
              <p:spPr bwMode="auto">
                <a:xfrm>
                  <a:off x="2531" y="4642"/>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3092" name="Line 16"/>
                <p:cNvSpPr>
                  <a:spLocks noChangeShapeType="1"/>
                </p:cNvSpPr>
                <p:nvPr/>
              </p:nvSpPr>
              <p:spPr bwMode="auto">
                <a:xfrm>
                  <a:off x="2291" y="5620"/>
                  <a:ext cx="6480" cy="0"/>
                </a:xfrm>
                <a:prstGeom prst="line">
                  <a:avLst/>
                </a:prstGeom>
                <a:noFill/>
                <a:ln w="15875">
                  <a:solidFill>
                    <a:srgbClr val="000000"/>
                  </a:solidFill>
                  <a:prstDash val="sysDot"/>
                  <a:round/>
                  <a:headEnd/>
                  <a:tailEnd/>
                </a:ln>
              </p:spPr>
              <p:txBody>
                <a:bodyPr/>
                <a:lstStyle/>
                <a:p>
                  <a:endParaRPr lang="fr-FR"/>
                </a:p>
              </p:txBody>
            </p:sp>
            <p:sp>
              <p:nvSpPr>
                <p:cNvPr id="3093" name="Line 17"/>
                <p:cNvSpPr>
                  <a:spLocks noChangeShapeType="1"/>
                </p:cNvSpPr>
                <p:nvPr/>
              </p:nvSpPr>
              <p:spPr bwMode="auto">
                <a:xfrm>
                  <a:off x="3611" y="4805"/>
                  <a:ext cx="6480" cy="0"/>
                </a:xfrm>
                <a:prstGeom prst="line">
                  <a:avLst/>
                </a:prstGeom>
                <a:noFill/>
                <a:ln w="15875">
                  <a:solidFill>
                    <a:srgbClr val="000000"/>
                  </a:solidFill>
                  <a:prstDash val="sysDot"/>
                  <a:round/>
                  <a:headEnd/>
                  <a:tailEnd/>
                </a:ln>
              </p:spPr>
              <p:txBody>
                <a:bodyPr/>
                <a:lstStyle/>
                <a:p>
                  <a:endParaRPr lang="fr-FR"/>
                </a:p>
              </p:txBody>
            </p:sp>
            <p:sp>
              <p:nvSpPr>
                <p:cNvPr id="3094" name="Line 18"/>
                <p:cNvSpPr>
                  <a:spLocks noChangeShapeType="1"/>
                </p:cNvSpPr>
                <p:nvPr/>
              </p:nvSpPr>
              <p:spPr bwMode="auto">
                <a:xfrm>
                  <a:off x="2651" y="5457"/>
                  <a:ext cx="4680" cy="0"/>
                </a:xfrm>
                <a:prstGeom prst="line">
                  <a:avLst/>
                </a:prstGeom>
                <a:noFill/>
                <a:ln w="9525">
                  <a:solidFill>
                    <a:srgbClr val="000000"/>
                  </a:solidFill>
                  <a:round/>
                  <a:headEnd/>
                  <a:tailEnd type="triangle" w="med" len="med"/>
                </a:ln>
              </p:spPr>
              <p:txBody>
                <a:bodyPr/>
                <a:lstStyle/>
                <a:p>
                  <a:endParaRPr lang="fr-FR"/>
                </a:p>
              </p:txBody>
            </p:sp>
            <p:sp>
              <p:nvSpPr>
                <p:cNvPr id="3095" name="Line 19"/>
                <p:cNvSpPr>
                  <a:spLocks noChangeShapeType="1"/>
                </p:cNvSpPr>
                <p:nvPr/>
              </p:nvSpPr>
              <p:spPr bwMode="auto">
                <a:xfrm>
                  <a:off x="3491" y="4968"/>
                  <a:ext cx="4560" cy="0"/>
                </a:xfrm>
                <a:prstGeom prst="line">
                  <a:avLst/>
                </a:prstGeom>
                <a:noFill/>
                <a:ln w="9525">
                  <a:solidFill>
                    <a:srgbClr val="000000"/>
                  </a:solidFill>
                  <a:round/>
                  <a:headEnd type="triangle" w="med" len="med"/>
                  <a:tailEnd/>
                </a:ln>
              </p:spPr>
              <p:txBody>
                <a:bodyPr/>
                <a:lstStyle/>
                <a:p>
                  <a:endParaRPr lang="fr-FR"/>
                </a:p>
              </p:txBody>
            </p:sp>
            <p:sp>
              <p:nvSpPr>
                <p:cNvPr id="3096" name="Line 20"/>
                <p:cNvSpPr>
                  <a:spLocks noChangeShapeType="1"/>
                </p:cNvSpPr>
                <p:nvPr/>
              </p:nvSpPr>
              <p:spPr bwMode="auto">
                <a:xfrm flipH="1">
                  <a:off x="6731" y="3990"/>
                  <a:ext cx="3240" cy="2282"/>
                </a:xfrm>
                <a:prstGeom prst="line">
                  <a:avLst/>
                </a:prstGeom>
                <a:noFill/>
                <a:ln w="9525" cap="rnd">
                  <a:solidFill>
                    <a:srgbClr val="000000"/>
                  </a:solidFill>
                  <a:prstDash val="sysDot"/>
                  <a:round/>
                  <a:headEnd/>
                  <a:tailEnd/>
                </a:ln>
              </p:spPr>
              <p:txBody>
                <a:bodyPr/>
                <a:lstStyle/>
                <a:p>
                  <a:endParaRPr lang="fr-FR"/>
                </a:p>
              </p:txBody>
            </p:sp>
            <p:grpSp>
              <p:nvGrpSpPr>
                <p:cNvPr id="3097" name="Group 21"/>
                <p:cNvGrpSpPr>
                  <a:grpSpLocks/>
                </p:cNvGrpSpPr>
                <p:nvPr/>
              </p:nvGrpSpPr>
              <p:grpSpPr bwMode="auto">
                <a:xfrm flipH="1" flipV="1">
                  <a:off x="8771" y="4968"/>
                  <a:ext cx="576" cy="489"/>
                  <a:chOff x="10800" y="3168"/>
                  <a:chExt cx="1584" cy="1008"/>
                </a:xfrm>
              </p:grpSpPr>
              <p:sp>
                <p:nvSpPr>
                  <p:cNvPr id="3107" name="Rectangle 22"/>
                  <p:cNvSpPr>
                    <a:spLocks noChangeArrowheads="1"/>
                  </p:cNvSpPr>
                  <p:nvPr/>
                </p:nvSpPr>
                <p:spPr bwMode="auto">
                  <a:xfrm>
                    <a:off x="10800" y="3459"/>
                    <a:ext cx="1296" cy="432"/>
                  </a:xfrm>
                  <a:prstGeom prst="rect">
                    <a:avLst/>
                  </a:prstGeom>
                  <a:solidFill>
                    <a:srgbClr val="FF0000"/>
                  </a:solidFill>
                  <a:ln w="12700">
                    <a:solidFill>
                      <a:srgbClr val="000000"/>
                    </a:solidFill>
                    <a:miter lim="800000"/>
                    <a:headEnd/>
                    <a:tailEnd/>
                  </a:ln>
                </p:spPr>
                <p:txBody>
                  <a:bodyPr/>
                  <a:lstStyle/>
                  <a:p>
                    <a:endParaRPr lang="fr-FR"/>
                  </a:p>
                </p:txBody>
              </p:sp>
              <p:sp>
                <p:nvSpPr>
                  <p:cNvPr id="3108" name="Oval 23"/>
                  <p:cNvSpPr>
                    <a:spLocks noChangeArrowheads="1"/>
                  </p:cNvSpPr>
                  <p:nvPr/>
                </p:nvSpPr>
                <p:spPr bwMode="auto">
                  <a:xfrm>
                    <a:off x="12096" y="3456"/>
                    <a:ext cx="288" cy="432"/>
                  </a:xfrm>
                  <a:prstGeom prst="ellipse">
                    <a:avLst/>
                  </a:prstGeom>
                  <a:solidFill>
                    <a:srgbClr val="FF0000"/>
                  </a:solidFill>
                  <a:ln w="9525">
                    <a:solidFill>
                      <a:srgbClr val="000000"/>
                    </a:solidFill>
                    <a:round/>
                    <a:headEnd/>
                    <a:tailEnd/>
                  </a:ln>
                </p:spPr>
                <p:txBody>
                  <a:bodyPr/>
                  <a:lstStyle/>
                  <a:p>
                    <a:endParaRPr lang="fr-FR"/>
                  </a:p>
                </p:txBody>
              </p:sp>
              <p:sp>
                <p:nvSpPr>
                  <p:cNvPr id="3109" name="Line 24"/>
                  <p:cNvSpPr>
                    <a:spLocks noChangeShapeType="1"/>
                  </p:cNvSpPr>
                  <p:nvPr/>
                </p:nvSpPr>
                <p:spPr bwMode="auto">
                  <a:xfrm>
                    <a:off x="11664" y="3459"/>
                    <a:ext cx="0" cy="432"/>
                  </a:xfrm>
                  <a:prstGeom prst="line">
                    <a:avLst/>
                  </a:prstGeom>
                  <a:noFill/>
                  <a:ln w="114300">
                    <a:solidFill>
                      <a:srgbClr val="FFFFFF"/>
                    </a:solidFill>
                    <a:round/>
                    <a:headEnd/>
                    <a:tailEnd/>
                  </a:ln>
                </p:spPr>
                <p:txBody>
                  <a:bodyPr/>
                  <a:lstStyle/>
                  <a:p>
                    <a:endParaRPr lang="fr-FR"/>
                  </a:p>
                </p:txBody>
              </p:sp>
              <p:sp>
                <p:nvSpPr>
                  <p:cNvPr id="3110" name="Rectangle 25"/>
                  <p:cNvSpPr>
                    <a:spLocks noChangeArrowheads="1"/>
                  </p:cNvSpPr>
                  <p:nvPr/>
                </p:nvSpPr>
                <p:spPr bwMode="auto">
                  <a:xfrm>
                    <a:off x="11664" y="3168"/>
                    <a:ext cx="288" cy="1008"/>
                  </a:xfrm>
                  <a:prstGeom prst="rect">
                    <a:avLst/>
                  </a:prstGeom>
                  <a:solidFill>
                    <a:srgbClr val="FF0000"/>
                  </a:solidFill>
                  <a:ln w="9525">
                    <a:solidFill>
                      <a:srgbClr val="000000"/>
                    </a:solidFill>
                    <a:miter lim="800000"/>
                    <a:headEnd/>
                    <a:tailEnd/>
                  </a:ln>
                </p:spPr>
                <p:txBody>
                  <a:bodyPr/>
                  <a:lstStyle/>
                  <a:p>
                    <a:endParaRPr lang="fr-FR"/>
                  </a:p>
                </p:txBody>
              </p:sp>
            </p:grpSp>
            <p:sp>
              <p:nvSpPr>
                <p:cNvPr id="3098" name="Line 26"/>
                <p:cNvSpPr>
                  <a:spLocks noChangeShapeType="1"/>
                </p:cNvSpPr>
                <p:nvPr/>
              </p:nvSpPr>
              <p:spPr bwMode="auto">
                <a:xfrm flipV="1">
                  <a:off x="7691" y="5294"/>
                  <a:ext cx="960" cy="163"/>
                </a:xfrm>
                <a:prstGeom prst="line">
                  <a:avLst/>
                </a:prstGeom>
                <a:noFill/>
                <a:ln w="9525">
                  <a:solidFill>
                    <a:srgbClr val="000000"/>
                  </a:solidFill>
                  <a:round/>
                  <a:headEnd/>
                  <a:tailEnd type="triangle" w="med" len="med"/>
                </a:ln>
              </p:spPr>
              <p:txBody>
                <a:bodyPr/>
                <a:lstStyle/>
                <a:p>
                  <a:endParaRPr lang="fr-FR"/>
                </a:p>
              </p:txBody>
            </p:sp>
            <p:sp>
              <p:nvSpPr>
                <p:cNvPr id="3099" name="Line 27"/>
                <p:cNvSpPr>
                  <a:spLocks noChangeShapeType="1"/>
                </p:cNvSpPr>
                <p:nvPr/>
              </p:nvSpPr>
              <p:spPr bwMode="auto">
                <a:xfrm flipH="1" flipV="1">
                  <a:off x="8171" y="4968"/>
                  <a:ext cx="600" cy="163"/>
                </a:xfrm>
                <a:prstGeom prst="line">
                  <a:avLst/>
                </a:prstGeom>
                <a:noFill/>
                <a:ln w="9525">
                  <a:solidFill>
                    <a:srgbClr val="000000"/>
                  </a:solidFill>
                  <a:round/>
                  <a:headEnd/>
                  <a:tailEnd type="triangle" w="med" len="med"/>
                </a:ln>
              </p:spPr>
              <p:txBody>
                <a:bodyPr/>
                <a:lstStyle/>
                <a:p>
                  <a:endParaRPr lang="fr-FR"/>
                </a:p>
              </p:txBody>
            </p:sp>
            <p:sp>
              <p:nvSpPr>
                <p:cNvPr id="3100" name="Line 28"/>
                <p:cNvSpPr>
                  <a:spLocks noChangeShapeType="1"/>
                </p:cNvSpPr>
                <p:nvPr/>
              </p:nvSpPr>
              <p:spPr bwMode="auto">
                <a:xfrm>
                  <a:off x="3971" y="3664"/>
                  <a:ext cx="0" cy="815"/>
                </a:xfrm>
                <a:prstGeom prst="line">
                  <a:avLst/>
                </a:prstGeom>
                <a:noFill/>
                <a:ln w="9525">
                  <a:solidFill>
                    <a:srgbClr val="000000"/>
                  </a:solidFill>
                  <a:round/>
                  <a:headEnd/>
                  <a:tailEnd/>
                </a:ln>
              </p:spPr>
              <p:txBody>
                <a:bodyPr/>
                <a:lstStyle/>
                <a:p>
                  <a:endParaRPr lang="fr-FR"/>
                </a:p>
              </p:txBody>
            </p:sp>
            <p:sp>
              <p:nvSpPr>
                <p:cNvPr id="3101" name="Line 29"/>
                <p:cNvSpPr>
                  <a:spLocks noChangeShapeType="1"/>
                </p:cNvSpPr>
                <p:nvPr/>
              </p:nvSpPr>
              <p:spPr bwMode="auto">
                <a:xfrm>
                  <a:off x="10811" y="3664"/>
                  <a:ext cx="0" cy="815"/>
                </a:xfrm>
                <a:prstGeom prst="line">
                  <a:avLst/>
                </a:prstGeom>
                <a:noFill/>
                <a:ln w="9525">
                  <a:solidFill>
                    <a:srgbClr val="000000"/>
                  </a:solidFill>
                  <a:round/>
                  <a:headEnd/>
                  <a:tailEnd/>
                </a:ln>
              </p:spPr>
              <p:txBody>
                <a:bodyPr/>
                <a:lstStyle/>
                <a:p>
                  <a:endParaRPr lang="fr-FR"/>
                </a:p>
              </p:txBody>
            </p:sp>
            <p:sp>
              <p:nvSpPr>
                <p:cNvPr id="3102" name="Line 30"/>
                <p:cNvSpPr>
                  <a:spLocks noChangeShapeType="1"/>
                </p:cNvSpPr>
                <p:nvPr/>
              </p:nvSpPr>
              <p:spPr bwMode="auto">
                <a:xfrm flipV="1">
                  <a:off x="9251" y="4153"/>
                  <a:ext cx="0" cy="326"/>
                </a:xfrm>
                <a:prstGeom prst="line">
                  <a:avLst/>
                </a:prstGeom>
                <a:noFill/>
                <a:ln w="9525">
                  <a:solidFill>
                    <a:srgbClr val="000000"/>
                  </a:solidFill>
                  <a:round/>
                  <a:headEnd/>
                  <a:tailEnd/>
                </a:ln>
              </p:spPr>
              <p:txBody>
                <a:bodyPr/>
                <a:lstStyle/>
                <a:p>
                  <a:endParaRPr lang="fr-FR"/>
                </a:p>
              </p:txBody>
            </p:sp>
            <p:sp>
              <p:nvSpPr>
                <p:cNvPr id="3103" name="Line 31"/>
                <p:cNvSpPr>
                  <a:spLocks noChangeShapeType="1"/>
                </p:cNvSpPr>
                <p:nvPr/>
              </p:nvSpPr>
              <p:spPr bwMode="auto">
                <a:xfrm>
                  <a:off x="3971" y="3990"/>
                  <a:ext cx="6840" cy="0"/>
                </a:xfrm>
                <a:prstGeom prst="line">
                  <a:avLst/>
                </a:prstGeom>
                <a:noFill/>
                <a:ln w="9525">
                  <a:solidFill>
                    <a:srgbClr val="000000"/>
                  </a:solidFill>
                  <a:round/>
                  <a:headEnd type="triangle" w="med" len="med"/>
                  <a:tailEnd type="triangle" w="med" len="med"/>
                </a:ln>
              </p:spPr>
              <p:txBody>
                <a:bodyPr/>
                <a:lstStyle/>
                <a:p>
                  <a:endParaRPr lang="fr-FR"/>
                </a:p>
              </p:txBody>
            </p:sp>
            <p:sp>
              <p:nvSpPr>
                <p:cNvPr id="3104" name="Line 32"/>
                <p:cNvSpPr>
                  <a:spLocks noChangeShapeType="1"/>
                </p:cNvSpPr>
                <p:nvPr/>
              </p:nvSpPr>
              <p:spPr bwMode="auto">
                <a:xfrm>
                  <a:off x="9251" y="4316"/>
                  <a:ext cx="1560" cy="0"/>
                </a:xfrm>
                <a:prstGeom prst="line">
                  <a:avLst/>
                </a:prstGeom>
                <a:noFill/>
                <a:ln w="9525">
                  <a:solidFill>
                    <a:srgbClr val="000000"/>
                  </a:solidFill>
                  <a:round/>
                  <a:headEnd type="triangle" w="med" len="med"/>
                  <a:tailEnd type="triangle" w="med" len="med"/>
                </a:ln>
              </p:spPr>
              <p:txBody>
                <a:bodyPr/>
                <a:lstStyle/>
                <a:p>
                  <a:endParaRPr lang="fr-FR"/>
                </a:p>
              </p:txBody>
            </p:sp>
            <p:sp>
              <p:nvSpPr>
                <p:cNvPr id="3105" name="Text Box 33"/>
                <p:cNvSpPr txBox="1">
                  <a:spLocks noChangeArrowheads="1"/>
                </p:cNvSpPr>
                <p:nvPr/>
              </p:nvSpPr>
              <p:spPr bwMode="auto">
                <a:xfrm>
                  <a:off x="7451" y="3679"/>
                  <a:ext cx="1124" cy="305"/>
                </a:xfrm>
                <a:prstGeom prst="rect">
                  <a:avLst/>
                </a:prstGeom>
                <a:noFill/>
                <a:ln w="9525">
                  <a:noFill/>
                  <a:miter lim="800000"/>
                  <a:headEnd/>
                  <a:tailEnd/>
                </a:ln>
              </p:spPr>
              <p:txBody>
                <a:bodyPr/>
                <a:lstStyle/>
                <a:p>
                  <a:r>
                    <a:rPr lang="fr-FR" sz="1000">
                      <a:latin typeface="Times New Roman" pitchFamily="18" charset="0"/>
                    </a:rPr>
                    <a:t>50 m.</a:t>
                  </a:r>
                </a:p>
              </p:txBody>
            </p:sp>
            <p:sp>
              <p:nvSpPr>
                <p:cNvPr id="3106" name="Text Box 34"/>
                <p:cNvSpPr txBox="1">
                  <a:spLocks noChangeArrowheads="1"/>
                </p:cNvSpPr>
                <p:nvPr/>
              </p:nvSpPr>
              <p:spPr bwMode="auto">
                <a:xfrm>
                  <a:off x="9731" y="3990"/>
                  <a:ext cx="1094" cy="446"/>
                </a:xfrm>
                <a:prstGeom prst="rect">
                  <a:avLst/>
                </a:prstGeom>
                <a:noFill/>
                <a:ln w="9525">
                  <a:noFill/>
                  <a:miter lim="800000"/>
                  <a:headEnd/>
                  <a:tailEnd/>
                </a:ln>
              </p:spPr>
              <p:txBody>
                <a:bodyPr/>
                <a:lstStyle/>
                <a:p>
                  <a:r>
                    <a:rPr lang="fr-FR" sz="1000">
                      <a:latin typeface="Times New Roman" pitchFamily="18" charset="0"/>
                    </a:rPr>
                    <a:t>10 m.</a:t>
                  </a:r>
                </a:p>
              </p:txBody>
            </p:sp>
            <p:graphicFrame>
              <p:nvGraphicFramePr>
                <p:cNvPr id="3075" name="Object 2"/>
                <p:cNvGraphicFramePr>
                  <a:graphicFrameLocks noChangeAspect="1"/>
                </p:cNvGraphicFramePr>
                <p:nvPr/>
              </p:nvGraphicFramePr>
              <p:xfrm>
                <a:off x="6851" y="5131"/>
                <a:ext cx="576" cy="253"/>
              </p:xfrm>
              <a:graphic>
                <a:graphicData uri="http://schemas.openxmlformats.org/presentationml/2006/ole">
                  <p:oleObj spid="_x0000_s3075" r:id="rId5" imgW="1843200" imgH="810000" progId="">
                    <p:embed/>
                  </p:oleObj>
                </a:graphicData>
              </a:graphic>
            </p:graphicFrame>
          </p:grpSp>
        </p:grpSp>
        <p:grpSp>
          <p:nvGrpSpPr>
            <p:cNvPr id="3083" name="Group 36"/>
            <p:cNvGrpSpPr>
              <a:grpSpLocks/>
            </p:cNvGrpSpPr>
            <p:nvPr/>
          </p:nvGrpSpPr>
          <p:grpSpPr bwMode="auto">
            <a:xfrm>
              <a:off x="2781" y="4864"/>
              <a:ext cx="900" cy="360"/>
              <a:chOff x="7200" y="8208"/>
              <a:chExt cx="1152" cy="616"/>
            </a:xfrm>
          </p:grpSpPr>
          <p:graphicFrame>
            <p:nvGraphicFramePr>
              <p:cNvPr id="3074" name="Object 3"/>
              <p:cNvGraphicFramePr>
                <a:graphicFrameLocks noChangeAspect="1"/>
              </p:cNvGraphicFramePr>
              <p:nvPr/>
            </p:nvGraphicFramePr>
            <p:xfrm>
              <a:off x="7344" y="8208"/>
              <a:ext cx="1008" cy="616"/>
            </p:xfrm>
            <a:graphic>
              <a:graphicData uri="http://schemas.openxmlformats.org/presentationml/2006/ole">
                <p:oleObj spid="_x0000_s3074" r:id="rId6" imgW="1512000" imgH="923760" progId="">
                  <p:embed/>
                </p:oleObj>
              </a:graphicData>
            </a:graphic>
          </p:graphicFrame>
          <p:sp>
            <p:nvSpPr>
              <p:cNvPr id="3084" name="Freeform 38"/>
              <p:cNvSpPr>
                <a:spLocks/>
              </p:cNvSpPr>
              <p:nvPr/>
            </p:nvSpPr>
            <p:spPr bwMode="auto">
              <a:xfrm>
                <a:off x="7200" y="8441"/>
                <a:ext cx="150" cy="55"/>
              </a:xfrm>
              <a:custGeom>
                <a:avLst/>
                <a:gdLst>
                  <a:gd name="T0" fmla="*/ 6 w 150"/>
                  <a:gd name="T1" fmla="*/ 55 h 55"/>
                  <a:gd name="T2" fmla="*/ 140 w 150"/>
                  <a:gd name="T3" fmla="*/ 7 h 55"/>
                  <a:gd name="T4" fmla="*/ 150 w 150"/>
                  <a:gd name="T5" fmla="*/ 55 h 55"/>
                  <a:gd name="T6" fmla="*/ 65 w 150"/>
                  <a:gd name="T7" fmla="*/ 30 h 55"/>
                  <a:gd name="T8" fmla="*/ 6 w 150"/>
                  <a:gd name="T9" fmla="*/ 55 h 55"/>
                  <a:gd name="T10" fmla="*/ 0 60000 65536"/>
                  <a:gd name="T11" fmla="*/ 0 60000 65536"/>
                  <a:gd name="T12" fmla="*/ 0 60000 65536"/>
                  <a:gd name="T13" fmla="*/ 0 60000 65536"/>
                  <a:gd name="T14" fmla="*/ 0 60000 65536"/>
                  <a:gd name="T15" fmla="*/ 0 w 150"/>
                  <a:gd name="T16" fmla="*/ 0 h 55"/>
                  <a:gd name="T17" fmla="*/ 150 w 150"/>
                  <a:gd name="T18" fmla="*/ 55 h 55"/>
                </a:gdLst>
                <a:ahLst/>
                <a:cxnLst>
                  <a:cxn ang="T10">
                    <a:pos x="T0" y="T1"/>
                  </a:cxn>
                  <a:cxn ang="T11">
                    <a:pos x="T2" y="T3"/>
                  </a:cxn>
                  <a:cxn ang="T12">
                    <a:pos x="T4" y="T5"/>
                  </a:cxn>
                  <a:cxn ang="T13">
                    <a:pos x="T6" y="T7"/>
                  </a:cxn>
                  <a:cxn ang="T14">
                    <a:pos x="T8" y="T9"/>
                  </a:cxn>
                </a:cxnLst>
                <a:rect l="T15" t="T16" r="T17" b="T18"/>
                <a:pathLst>
                  <a:path w="150" h="55">
                    <a:moveTo>
                      <a:pt x="6" y="55"/>
                    </a:moveTo>
                    <a:lnTo>
                      <a:pt x="140" y="7"/>
                    </a:lnTo>
                    <a:lnTo>
                      <a:pt x="150" y="55"/>
                    </a:lnTo>
                    <a:cubicBezTo>
                      <a:pt x="139" y="34"/>
                      <a:pt x="87" y="40"/>
                      <a:pt x="65" y="30"/>
                    </a:cubicBezTo>
                    <a:cubicBezTo>
                      <a:pt x="0" y="1"/>
                      <a:pt x="4" y="0"/>
                      <a:pt x="6" y="55"/>
                    </a:cubicBezTo>
                    <a:close/>
                  </a:path>
                </a:pathLst>
              </a:custGeom>
              <a:solidFill>
                <a:srgbClr val="993300"/>
              </a:solidFill>
              <a:ln w="57150" cap="flat" cmpd="sng">
                <a:solidFill>
                  <a:srgbClr val="993300"/>
                </a:solidFill>
                <a:prstDash val="solid"/>
                <a:round/>
                <a:headEnd/>
                <a:tailEnd/>
              </a:ln>
            </p:spPr>
            <p:txBody>
              <a:bodyPr/>
              <a:lstStyle/>
              <a:p>
                <a:endParaRPr lang="fr-FR"/>
              </a:p>
            </p:txBody>
          </p:sp>
        </p:gr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6627"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11C63B10-9148-49D0-BCAD-8D551A4D85C1}" type="slidenum">
              <a:rPr lang="fr-FR">
                <a:solidFill>
                  <a:schemeClr val="tx1">
                    <a:tint val="75000"/>
                  </a:schemeClr>
                </a:solidFill>
                <a:latin typeface="+mn-lt"/>
                <a:ea typeface="+mn-ea"/>
              </a:rPr>
              <a:pPr algn="ctr" fontAlgn="auto">
                <a:spcBef>
                  <a:spcPts val="0"/>
                </a:spcBef>
                <a:spcAft>
                  <a:spcPts val="0"/>
                </a:spcAft>
                <a:defRPr/>
              </a:pPr>
              <a:t>21</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611188" y="217488"/>
            <a:ext cx="7954962"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100 mètres Mannequin Palmes</a:t>
            </a:r>
          </a:p>
        </p:txBody>
      </p:sp>
      <p:sp>
        <p:nvSpPr>
          <p:cNvPr id="26630" name="Rectangle 3"/>
          <p:cNvSpPr txBox="1">
            <a:spLocks noChangeArrowheads="1"/>
          </p:cNvSpPr>
          <p:nvPr/>
        </p:nvSpPr>
        <p:spPr bwMode="auto">
          <a:xfrm>
            <a:off x="179388" y="1268413"/>
            <a:ext cx="8785225" cy="5111750"/>
          </a:xfrm>
          <a:prstGeom prst="rect">
            <a:avLst/>
          </a:prstGeom>
          <a:noFill/>
          <a:ln w="9525">
            <a:noFill/>
            <a:miter lim="800000"/>
            <a:headEnd/>
            <a:tailEnd/>
          </a:ln>
        </p:spPr>
        <p:txBody>
          <a:bodyPr/>
          <a:lstStyle/>
          <a:p>
            <a:pPr marL="812800" indent="-812800" algn="ctr" eaLnBrk="0" hangingPunct="0">
              <a:lnSpc>
                <a:spcPct val="85000"/>
              </a:lnSpc>
              <a:spcBef>
                <a:spcPct val="20000"/>
              </a:spcBef>
            </a:pPr>
            <a:endParaRPr lang="fr-FR" sz="800" dirty="0">
              <a:solidFill>
                <a:srgbClr val="898989"/>
              </a:solidFill>
              <a:latin typeface="Comic Sans MS" pitchFamily="66" charset="0"/>
            </a:endParaRPr>
          </a:p>
          <a:p>
            <a:pPr marL="812800" indent="-812800" algn="just" eaLnBrk="0" hangingPunct="0">
              <a:lnSpc>
                <a:spcPct val="85000"/>
              </a:lnSpc>
              <a:spcBef>
                <a:spcPct val="20000"/>
              </a:spcBef>
            </a:pPr>
            <a:r>
              <a:rPr lang="fr-FR" sz="2000" dirty="0">
                <a:solidFill>
                  <a:srgbClr val="000099"/>
                </a:solidFill>
              </a:rPr>
              <a:t>Après un signal sonore, le sauveteur plonge dans l'eau et nage 50m avec des palmes. Le sauveteur n’est pas obligé de toucher le mur avant de remonter le mannequin. Le sauveteur plonge vers le mannequin, le remonte à la </a:t>
            </a:r>
            <a:r>
              <a:rPr lang="fr-FR" sz="2000" dirty="0" smtClean="0">
                <a:solidFill>
                  <a:srgbClr val="000099"/>
                </a:solidFill>
              </a:rPr>
              <a:t>surface avant la ligne des 60 </a:t>
            </a:r>
            <a:r>
              <a:rPr lang="fr-FR" sz="2000" dirty="0">
                <a:solidFill>
                  <a:srgbClr val="000099"/>
                </a:solidFill>
              </a:rPr>
              <a:t>mètres. Le sauveteur remorque le mannequin jusqu’à la ligne d’arrivée.</a:t>
            </a:r>
          </a:p>
          <a:p>
            <a:pPr marL="812800" indent="-812800" algn="just" eaLnBrk="0" hangingPunct="0">
              <a:lnSpc>
                <a:spcPct val="85000"/>
              </a:lnSpc>
              <a:spcBef>
                <a:spcPct val="20000"/>
              </a:spcBef>
            </a:pPr>
            <a:endParaRPr lang="fr-FR" sz="2000" dirty="0">
              <a:solidFill>
                <a:srgbClr val="000099"/>
              </a:solidFill>
            </a:endParaRPr>
          </a:p>
          <a:p>
            <a:pPr marL="812800" indent="-812800" algn="just" eaLnBrk="0" hangingPunct="0">
              <a:lnSpc>
                <a:spcPct val="85000"/>
              </a:lnSpc>
              <a:spcBef>
                <a:spcPct val="20000"/>
              </a:spcBef>
            </a:pPr>
            <a:r>
              <a:rPr lang="fr-FR" sz="2000" b="1" dirty="0">
                <a:solidFill>
                  <a:srgbClr val="000099"/>
                </a:solidFill>
              </a:rPr>
              <a:t>Pour la catégorie Benjamin</a:t>
            </a:r>
            <a:r>
              <a:rPr lang="fr-FR" sz="2000" dirty="0">
                <a:solidFill>
                  <a:srgbClr val="000099"/>
                </a:solidFill>
              </a:rPr>
              <a:t>, le remorquage du Mannequin (« petit Léon » rempli d’eau) s’effectuera au choix du compétiteur et avec des palmes en plastique (</a:t>
            </a:r>
            <a:r>
              <a:rPr lang="fr-FR" sz="2000" b="1" dirty="0">
                <a:solidFill>
                  <a:srgbClr val="000099"/>
                </a:solidFill>
              </a:rPr>
              <a:t>les palmes en fibre sont interdites</a:t>
            </a:r>
            <a:r>
              <a:rPr lang="fr-FR" sz="2000" dirty="0">
                <a:solidFill>
                  <a:srgbClr val="000099"/>
                </a:solidFill>
              </a:rPr>
              <a:t>).</a:t>
            </a:r>
          </a:p>
          <a:p>
            <a:pPr marL="812800" indent="-812800" algn="just" eaLnBrk="0" hangingPunct="0">
              <a:lnSpc>
                <a:spcPct val="85000"/>
              </a:lnSpc>
              <a:spcBef>
                <a:spcPct val="20000"/>
              </a:spcBef>
            </a:pPr>
            <a:r>
              <a:rPr lang="fr-FR" sz="2000" b="1" dirty="0">
                <a:solidFill>
                  <a:srgbClr val="000099"/>
                </a:solidFill>
              </a:rPr>
              <a:t>Pour la catégorie Minime</a:t>
            </a:r>
            <a:r>
              <a:rPr lang="fr-FR" sz="2000" dirty="0">
                <a:solidFill>
                  <a:srgbClr val="000099"/>
                </a:solidFill>
              </a:rPr>
              <a:t>, les palmes en fibre de verre sont autorisées et le remorquage s’effectuera au choix du compétiteur.</a:t>
            </a:r>
          </a:p>
          <a:p>
            <a:pPr marL="812800" indent="-812800" algn="just" eaLnBrk="0" hangingPunct="0">
              <a:lnSpc>
                <a:spcPct val="85000"/>
              </a:lnSpc>
              <a:spcBef>
                <a:spcPct val="20000"/>
              </a:spcBef>
            </a:pPr>
            <a:endParaRPr lang="fr-FR" sz="2000" dirty="0">
              <a:solidFill>
                <a:srgbClr val="000099"/>
              </a:solidFill>
            </a:endParaRPr>
          </a:p>
          <a:p>
            <a:pPr marL="812800" indent="-812800" algn="just" eaLnBrk="0" hangingPunct="0">
              <a:lnSpc>
                <a:spcPct val="85000"/>
              </a:lnSpc>
              <a:spcBef>
                <a:spcPct val="20000"/>
              </a:spcBef>
              <a:buFont typeface="Arial" charset="0"/>
              <a:buNone/>
            </a:pPr>
            <a:r>
              <a:rPr lang="fr-FR" sz="2000" b="1" dirty="0" err="1">
                <a:solidFill>
                  <a:srgbClr val="000099"/>
                </a:solidFill>
              </a:rPr>
              <a:t>N.B</a:t>
            </a:r>
            <a:r>
              <a:rPr lang="fr-FR" sz="2000" b="1" dirty="0">
                <a:solidFill>
                  <a:srgbClr val="000099"/>
                </a:solidFill>
              </a:rPr>
              <a:t> : </a:t>
            </a:r>
            <a:r>
              <a:rPr lang="fr-FR" sz="2000" dirty="0">
                <a:solidFill>
                  <a:srgbClr val="000099"/>
                </a:solidFill>
              </a:rPr>
              <a:t>Si l'épreuve est effectuée </a:t>
            </a:r>
            <a:r>
              <a:rPr lang="fr-FR" sz="2000" u="sng" dirty="0">
                <a:solidFill>
                  <a:srgbClr val="000099"/>
                </a:solidFill>
              </a:rPr>
              <a:t>en bassin de 25 mètres</a:t>
            </a:r>
            <a:r>
              <a:rPr lang="fr-FR" sz="2000" dirty="0">
                <a:solidFill>
                  <a:srgbClr val="000099"/>
                </a:solidFill>
              </a:rPr>
              <a:t>, le sauveteur ne sera pas pénalisé dans les 5 mètres après le  virage si le mannequin est immergé ou si une mauvaise prise est effectuée.</a:t>
            </a:r>
          </a:p>
          <a:p>
            <a:pPr marL="812800" indent="-812800" algn="just" eaLnBrk="0" hangingPunct="0">
              <a:lnSpc>
                <a:spcPct val="85000"/>
              </a:lnSpc>
              <a:spcBef>
                <a:spcPct val="20000"/>
              </a:spcBef>
              <a:buFont typeface="Arial" charset="0"/>
              <a:buNone/>
            </a:pPr>
            <a:r>
              <a:rPr lang="fr-FR" sz="2000" b="1" dirty="0" err="1">
                <a:solidFill>
                  <a:srgbClr val="000099"/>
                </a:solidFill>
              </a:rPr>
              <a:t>N.B</a:t>
            </a:r>
            <a:r>
              <a:rPr lang="fr-FR" sz="2000" b="1" dirty="0">
                <a:solidFill>
                  <a:srgbClr val="000099"/>
                </a:solidFill>
              </a:rPr>
              <a:t> : </a:t>
            </a:r>
            <a:r>
              <a:rPr lang="fr-FR" sz="2000" dirty="0">
                <a:solidFill>
                  <a:srgbClr val="000099"/>
                </a:solidFill>
              </a:rPr>
              <a:t>Si, après le départ, le sauveteur perd une (deux) palme(s), le sauveteur continuera l'épreuve. Le sauveteur a le droit de récupérer sa ou ses palmes  mais n'aura pas le droit de recommencer l'épreuve.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7651"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2B529FA7-9DF7-460B-988B-D5B9FBA30E6E}" type="slidenum">
              <a:rPr lang="fr-FR">
                <a:solidFill>
                  <a:schemeClr val="tx1">
                    <a:tint val="75000"/>
                  </a:schemeClr>
                </a:solidFill>
                <a:latin typeface="+mn-lt"/>
                <a:ea typeface="+mn-ea"/>
              </a:rPr>
              <a:pPr algn="ctr" fontAlgn="auto">
                <a:spcBef>
                  <a:spcPts val="0"/>
                </a:spcBef>
                <a:spcAft>
                  <a:spcPts val="0"/>
                </a:spcAft>
                <a:defRPr/>
              </a:pPr>
              <a:t>22</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611188" y="217488"/>
            <a:ext cx="7954962"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100 mètres Mannequin Palmes</a:t>
            </a:r>
          </a:p>
        </p:txBody>
      </p:sp>
      <p:sp>
        <p:nvSpPr>
          <p:cNvPr id="8" name="Rectangle 3"/>
          <p:cNvSpPr txBox="1">
            <a:spLocks noChangeArrowheads="1"/>
          </p:cNvSpPr>
          <p:nvPr/>
        </p:nvSpPr>
        <p:spPr bwMode="auto">
          <a:xfrm>
            <a:off x="179388" y="1989138"/>
            <a:ext cx="8785225" cy="3743325"/>
          </a:xfrm>
          <a:prstGeom prst="rect">
            <a:avLst/>
          </a:prstGeom>
          <a:noFill/>
          <a:ln w="9525">
            <a:noFill/>
            <a:miter lim="800000"/>
            <a:headEnd/>
            <a:tailEnd/>
          </a:ln>
        </p:spPr>
        <p:txBody>
          <a:bodyPr/>
          <a:lstStyle/>
          <a:p>
            <a:pPr marL="812800" indent="-812800" algn="ctr" eaLnBrk="0" hangingPunct="0">
              <a:lnSpc>
                <a:spcPct val="85000"/>
              </a:lnSpc>
              <a:spcBef>
                <a:spcPct val="20000"/>
              </a:spcBef>
              <a:defRPr/>
            </a:pPr>
            <a:endParaRPr lang="fr-FR" sz="800" dirty="0">
              <a:solidFill>
                <a:srgbClr val="898989"/>
              </a:solidFill>
              <a:latin typeface="Comic Sans MS" pitchFamily="66" charset="0"/>
            </a:endParaRPr>
          </a:p>
          <a:p>
            <a:pPr marL="812800" indent="-812800" algn="ctr" eaLnBrk="0" hangingPunct="0">
              <a:lnSpc>
                <a:spcPct val="85000"/>
              </a:lnSpc>
              <a:spcBef>
                <a:spcPct val="20000"/>
              </a:spcBef>
              <a:defRPr/>
            </a:pPr>
            <a:r>
              <a:rPr lang="fr-FR" sz="2000" b="1" dirty="0">
                <a:solidFill>
                  <a:srgbClr val="000099"/>
                </a:solidFill>
              </a:rPr>
              <a:t>Disqualification</a:t>
            </a:r>
          </a:p>
          <a:p>
            <a:pPr marL="812800" indent="-812800" algn="just" eaLnBrk="0" hangingPunct="0">
              <a:lnSpc>
                <a:spcPct val="85000"/>
              </a:lnSpc>
              <a:spcBef>
                <a:spcPct val="20000"/>
              </a:spcBef>
              <a:defRPr/>
            </a:pPr>
            <a:endParaRPr lang="fr-FR" sz="2000" dirty="0">
              <a:solidFill>
                <a:srgbClr val="000099"/>
              </a:solidFill>
            </a:endParaRPr>
          </a:p>
          <a:p>
            <a:pPr algn="just" eaLnBrk="0" hangingPunct="0">
              <a:lnSpc>
                <a:spcPct val="85000"/>
              </a:lnSpc>
              <a:spcBef>
                <a:spcPct val="20000"/>
              </a:spcBef>
              <a:buFont typeface="Arial" pitchFamily="34" charset="0"/>
              <a:buChar char="•"/>
              <a:defRPr/>
            </a:pPr>
            <a:r>
              <a:rPr lang="fr-FR" sz="2000" dirty="0">
                <a:solidFill>
                  <a:srgbClr val="000099"/>
                </a:solidFill>
              </a:rPr>
              <a:t> Faux départ.</a:t>
            </a:r>
          </a:p>
          <a:p>
            <a:pPr algn="just" eaLnBrk="0" hangingPunct="0">
              <a:lnSpc>
                <a:spcPct val="85000"/>
              </a:lnSpc>
              <a:spcBef>
                <a:spcPct val="20000"/>
              </a:spcBef>
              <a:buFont typeface="Arial" charset="0"/>
              <a:buChar char="•"/>
              <a:defRPr/>
            </a:pPr>
            <a:r>
              <a:rPr lang="fr-FR" sz="2000" dirty="0">
                <a:solidFill>
                  <a:srgbClr val="000099"/>
                </a:solidFill>
              </a:rPr>
              <a:t> S’accrocher à un appui fixe ou flottant de la piscine pendant la plongée vers le mannequin ou lors de la remontée avec le mannequin. Non compris la poussée au fond de la piscine.</a:t>
            </a:r>
          </a:p>
          <a:p>
            <a:pPr algn="just" eaLnBrk="0" hangingPunct="0">
              <a:lnSpc>
                <a:spcPct val="85000"/>
              </a:lnSpc>
              <a:spcBef>
                <a:spcPct val="20000"/>
              </a:spcBef>
              <a:buFont typeface="Arial" charset="0"/>
              <a:buChar char="•"/>
              <a:defRPr/>
            </a:pPr>
            <a:r>
              <a:rPr lang="fr-FR" sz="2000" dirty="0">
                <a:solidFill>
                  <a:srgbClr val="000099"/>
                </a:solidFill>
              </a:rPr>
              <a:t> Remonter le sommet de la tête du mannequin au-delà de la ligne des 10 mètres.</a:t>
            </a:r>
          </a:p>
          <a:p>
            <a:pPr algn="just" eaLnBrk="0" hangingPunct="0">
              <a:lnSpc>
                <a:spcPct val="85000"/>
              </a:lnSpc>
              <a:spcBef>
                <a:spcPct val="20000"/>
              </a:spcBef>
              <a:buFont typeface="Arial" charset="0"/>
              <a:buChar char="•"/>
              <a:defRPr/>
            </a:pPr>
            <a:r>
              <a:rPr lang="fr-FR" sz="2000" dirty="0">
                <a:solidFill>
                  <a:srgbClr val="000099"/>
                </a:solidFill>
              </a:rPr>
              <a:t> Remorquer le mannequin de manière non réglementaire, bouche et nez non maintenus au dessus de la surface de l’eau (hors vague).</a:t>
            </a:r>
          </a:p>
          <a:p>
            <a:pPr algn="just" eaLnBrk="0" hangingPunct="0">
              <a:lnSpc>
                <a:spcPct val="85000"/>
              </a:lnSpc>
              <a:spcBef>
                <a:spcPct val="20000"/>
              </a:spcBef>
              <a:buFont typeface="Arial" charset="0"/>
              <a:buChar char="•"/>
              <a:defRPr/>
            </a:pPr>
            <a:r>
              <a:rPr lang="fr-FR" sz="2000" dirty="0">
                <a:solidFill>
                  <a:srgbClr val="000099"/>
                </a:solidFill>
              </a:rPr>
              <a:t> Lâcher le mannequin avant de toucher le bord à l’arrivée.</a:t>
            </a:r>
          </a:p>
          <a:p>
            <a:pPr algn="just" eaLnBrk="0" hangingPunct="0">
              <a:lnSpc>
                <a:spcPct val="85000"/>
              </a:lnSpc>
              <a:spcBef>
                <a:spcPct val="20000"/>
              </a:spcBef>
              <a:buFont typeface="Arial" charset="0"/>
              <a:buChar char="•"/>
              <a:defRPr/>
            </a:pPr>
            <a:r>
              <a:rPr lang="fr-FR" sz="2000" dirty="0">
                <a:solidFill>
                  <a:srgbClr val="000099"/>
                </a:solidFill>
              </a:rPr>
              <a:t> Ne pas toucher le mur à l’arrivée.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5125"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9028EC8A-DD92-4BFC-BB40-02105B839023}" type="slidenum">
              <a:rPr lang="fr-FR">
                <a:solidFill>
                  <a:schemeClr val="tx1">
                    <a:tint val="75000"/>
                  </a:schemeClr>
                </a:solidFill>
                <a:latin typeface="+mn-lt"/>
                <a:ea typeface="+mn-ea"/>
              </a:rPr>
              <a:pPr algn="ctr" fontAlgn="auto">
                <a:spcBef>
                  <a:spcPts val="0"/>
                </a:spcBef>
                <a:spcAft>
                  <a:spcPts val="0"/>
                </a:spcAft>
                <a:defRPr/>
              </a:pPr>
              <a:t>23</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827088" y="620713"/>
            <a:ext cx="7594600"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100 m </a:t>
            </a:r>
            <a:r>
              <a:rPr lang="fr-FR" sz="6600" dirty="0" smtClean="0">
                <a:solidFill>
                  <a:srgbClr val="000099"/>
                </a:solidFill>
                <a:effectLst>
                  <a:outerShdw blurRad="38100" dist="38100" dir="2700000" algn="tl">
                    <a:srgbClr val="C0C0C0"/>
                  </a:outerShdw>
                </a:effectLst>
              </a:rPr>
              <a:t>Palmes </a:t>
            </a:r>
            <a:r>
              <a:rPr lang="fr-FR" sz="6600" dirty="0">
                <a:solidFill>
                  <a:srgbClr val="000099"/>
                </a:solidFill>
                <a:effectLst>
                  <a:outerShdw blurRad="38100" dist="38100" dir="2700000" algn="tl">
                    <a:srgbClr val="C0C0C0"/>
                  </a:outerShdw>
                </a:effectLst>
              </a:rPr>
              <a:t>Bouée Tube</a:t>
            </a:r>
          </a:p>
        </p:txBody>
      </p:sp>
      <p:sp>
        <p:nvSpPr>
          <p:cNvPr id="5128" name="Rectangle 5"/>
          <p:cNvSpPr>
            <a:spLocks noChangeArrowheads="1"/>
          </p:cNvSpPr>
          <p:nvPr/>
        </p:nvSpPr>
        <p:spPr bwMode="auto">
          <a:xfrm>
            <a:off x="250825" y="2268538"/>
            <a:ext cx="8642350" cy="1952625"/>
          </a:xfrm>
          <a:prstGeom prst="rect">
            <a:avLst/>
          </a:prstGeom>
          <a:noFill/>
          <a:ln w="9525">
            <a:noFill/>
            <a:miter lim="800000"/>
            <a:headEnd/>
            <a:tailEnd/>
          </a:ln>
        </p:spPr>
        <p:txBody>
          <a:bodyPr/>
          <a:lstStyle/>
          <a:p>
            <a:pPr indent="12700" algn="just">
              <a:lnSpc>
                <a:spcPct val="80000"/>
              </a:lnSpc>
              <a:spcBef>
                <a:spcPct val="20000"/>
              </a:spcBef>
            </a:pPr>
            <a:r>
              <a:rPr lang="fr-FR" sz="3000">
                <a:solidFill>
                  <a:srgbClr val="000099"/>
                </a:solidFill>
              </a:rPr>
              <a:t>Cette épreuve permet au Nageur Sauveteur de bénéficier d'équipements supplémentaires (les palmes et la bouée tube) pour ramener la personne en détresse dans un minimum de temps.</a:t>
            </a:r>
          </a:p>
        </p:txBody>
      </p:sp>
      <p:grpSp>
        <p:nvGrpSpPr>
          <p:cNvPr id="5129" name="Group 6"/>
          <p:cNvGrpSpPr>
            <a:grpSpLocks/>
          </p:cNvGrpSpPr>
          <p:nvPr/>
        </p:nvGrpSpPr>
        <p:grpSpPr bwMode="auto">
          <a:xfrm>
            <a:off x="1476375" y="4292600"/>
            <a:ext cx="6292850" cy="2330450"/>
            <a:chOff x="981" y="11164"/>
            <a:chExt cx="9910" cy="3669"/>
          </a:xfrm>
        </p:grpSpPr>
        <p:sp>
          <p:nvSpPr>
            <p:cNvPr id="5130" name="Oval 7"/>
            <p:cNvSpPr>
              <a:spLocks noChangeArrowheads="1"/>
            </p:cNvSpPr>
            <p:nvPr/>
          </p:nvSpPr>
          <p:spPr bwMode="auto">
            <a:xfrm>
              <a:off x="981" y="11164"/>
              <a:ext cx="9910" cy="3669"/>
            </a:xfrm>
            <a:prstGeom prst="ellipse">
              <a:avLst/>
            </a:prstGeom>
            <a:solidFill>
              <a:srgbClr val="FFCC99"/>
            </a:solidFill>
            <a:ln w="9525">
              <a:noFill/>
              <a:round/>
              <a:headEnd/>
              <a:tailEnd/>
            </a:ln>
          </p:spPr>
          <p:txBody>
            <a:bodyPr/>
            <a:lstStyle/>
            <a:p>
              <a:endParaRPr lang="fr-FR"/>
            </a:p>
          </p:txBody>
        </p:sp>
        <p:grpSp>
          <p:nvGrpSpPr>
            <p:cNvPr id="5131" name="Group 8"/>
            <p:cNvGrpSpPr>
              <a:grpSpLocks/>
            </p:cNvGrpSpPr>
            <p:nvPr/>
          </p:nvGrpSpPr>
          <p:grpSpPr bwMode="auto">
            <a:xfrm>
              <a:off x="2105" y="11604"/>
              <a:ext cx="7961" cy="2346"/>
              <a:chOff x="2105" y="11604"/>
              <a:chExt cx="7961" cy="2346"/>
            </a:xfrm>
          </p:grpSpPr>
          <p:sp>
            <p:nvSpPr>
              <p:cNvPr id="5132" name="AutoShape 9"/>
              <p:cNvSpPr>
                <a:spLocks noChangeArrowheads="1"/>
              </p:cNvSpPr>
              <p:nvPr/>
            </p:nvSpPr>
            <p:spPr bwMode="auto">
              <a:xfrm>
                <a:off x="2207" y="12337"/>
                <a:ext cx="7663" cy="1320"/>
              </a:xfrm>
              <a:prstGeom prst="parallelogram">
                <a:avLst>
                  <a:gd name="adj" fmla="val 145133"/>
                </a:avLst>
              </a:prstGeom>
              <a:solidFill>
                <a:srgbClr val="CCFFFF"/>
              </a:solidFill>
              <a:ln w="76200">
                <a:solidFill>
                  <a:srgbClr val="000000"/>
                </a:solidFill>
                <a:miter lim="800000"/>
                <a:headEnd/>
                <a:tailEnd/>
              </a:ln>
            </p:spPr>
            <p:txBody>
              <a:bodyPr/>
              <a:lstStyle/>
              <a:p>
                <a:endParaRPr lang="fr-FR"/>
              </a:p>
            </p:txBody>
          </p:sp>
          <p:sp>
            <p:nvSpPr>
              <p:cNvPr id="5133" name="AutoShape 10"/>
              <p:cNvSpPr>
                <a:spLocks noChangeArrowheads="1"/>
              </p:cNvSpPr>
              <p:nvPr/>
            </p:nvSpPr>
            <p:spPr bwMode="auto">
              <a:xfrm>
                <a:off x="3331" y="12191"/>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5134" name="AutoShape 11"/>
              <p:cNvSpPr>
                <a:spLocks noChangeArrowheads="1"/>
              </p:cNvSpPr>
              <p:nvPr/>
            </p:nvSpPr>
            <p:spPr bwMode="auto">
              <a:xfrm>
                <a:off x="2105" y="13070"/>
                <a:ext cx="307" cy="294"/>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5135" name="AutoShape 12"/>
              <p:cNvSpPr>
                <a:spLocks noChangeArrowheads="1"/>
              </p:cNvSpPr>
              <p:nvPr/>
            </p:nvSpPr>
            <p:spPr bwMode="auto">
              <a:xfrm>
                <a:off x="2514" y="12777"/>
                <a:ext cx="306"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5136" name="AutoShape 13"/>
              <p:cNvSpPr>
                <a:spLocks noChangeArrowheads="1"/>
              </p:cNvSpPr>
              <p:nvPr/>
            </p:nvSpPr>
            <p:spPr bwMode="auto">
              <a:xfrm>
                <a:off x="2922" y="12484"/>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5137" name="Line 14"/>
              <p:cNvSpPr>
                <a:spLocks noChangeShapeType="1"/>
              </p:cNvSpPr>
              <p:nvPr/>
            </p:nvSpPr>
            <p:spPr bwMode="auto">
              <a:xfrm>
                <a:off x="2718" y="13364"/>
                <a:ext cx="5517" cy="0"/>
              </a:xfrm>
              <a:prstGeom prst="line">
                <a:avLst/>
              </a:prstGeom>
              <a:noFill/>
              <a:ln w="15875">
                <a:solidFill>
                  <a:srgbClr val="000000"/>
                </a:solidFill>
                <a:prstDash val="sysDot"/>
                <a:round/>
                <a:headEnd/>
                <a:tailEnd/>
              </a:ln>
            </p:spPr>
            <p:txBody>
              <a:bodyPr/>
              <a:lstStyle/>
              <a:p>
                <a:endParaRPr lang="fr-FR"/>
              </a:p>
            </p:txBody>
          </p:sp>
          <p:sp>
            <p:nvSpPr>
              <p:cNvPr id="5138" name="Line 15"/>
              <p:cNvSpPr>
                <a:spLocks noChangeShapeType="1"/>
              </p:cNvSpPr>
              <p:nvPr/>
            </p:nvSpPr>
            <p:spPr bwMode="auto">
              <a:xfrm>
                <a:off x="3842" y="12630"/>
                <a:ext cx="5517" cy="0"/>
              </a:xfrm>
              <a:prstGeom prst="line">
                <a:avLst/>
              </a:prstGeom>
              <a:noFill/>
              <a:ln w="15875">
                <a:solidFill>
                  <a:srgbClr val="000000"/>
                </a:solidFill>
                <a:prstDash val="sysDot"/>
                <a:round/>
                <a:headEnd/>
                <a:tailEnd/>
              </a:ln>
            </p:spPr>
            <p:txBody>
              <a:bodyPr/>
              <a:lstStyle/>
              <a:p>
                <a:endParaRPr lang="fr-FR"/>
              </a:p>
            </p:txBody>
          </p:sp>
          <p:sp>
            <p:nvSpPr>
              <p:cNvPr id="5139" name="Line 16"/>
              <p:cNvSpPr>
                <a:spLocks noChangeShapeType="1"/>
              </p:cNvSpPr>
              <p:nvPr/>
            </p:nvSpPr>
            <p:spPr bwMode="auto">
              <a:xfrm>
                <a:off x="4377" y="13217"/>
                <a:ext cx="3984" cy="0"/>
              </a:xfrm>
              <a:prstGeom prst="line">
                <a:avLst/>
              </a:prstGeom>
              <a:noFill/>
              <a:ln w="9525">
                <a:solidFill>
                  <a:srgbClr val="000000"/>
                </a:solidFill>
                <a:round/>
                <a:headEnd/>
                <a:tailEnd type="triangle" w="med" len="med"/>
              </a:ln>
            </p:spPr>
            <p:txBody>
              <a:bodyPr/>
              <a:lstStyle/>
              <a:p>
                <a:endParaRPr lang="fr-FR"/>
              </a:p>
            </p:txBody>
          </p:sp>
          <p:sp>
            <p:nvSpPr>
              <p:cNvPr id="5140" name="Line 17"/>
              <p:cNvSpPr>
                <a:spLocks noChangeShapeType="1"/>
              </p:cNvSpPr>
              <p:nvPr/>
            </p:nvSpPr>
            <p:spPr bwMode="auto">
              <a:xfrm>
                <a:off x="3740" y="12777"/>
                <a:ext cx="4621" cy="7"/>
              </a:xfrm>
              <a:prstGeom prst="line">
                <a:avLst/>
              </a:prstGeom>
              <a:noFill/>
              <a:ln w="9525">
                <a:solidFill>
                  <a:srgbClr val="000000"/>
                </a:solidFill>
                <a:round/>
                <a:headEnd type="triangle" w="med" len="med"/>
                <a:tailEnd/>
              </a:ln>
            </p:spPr>
            <p:txBody>
              <a:bodyPr/>
              <a:lstStyle/>
              <a:p>
                <a:endParaRPr lang="fr-FR"/>
              </a:p>
            </p:txBody>
          </p:sp>
          <p:grpSp>
            <p:nvGrpSpPr>
              <p:cNvPr id="5141" name="Group 18"/>
              <p:cNvGrpSpPr>
                <a:grpSpLocks/>
              </p:cNvGrpSpPr>
              <p:nvPr/>
            </p:nvGrpSpPr>
            <p:grpSpPr bwMode="auto">
              <a:xfrm>
                <a:off x="8361" y="12964"/>
                <a:ext cx="440" cy="223"/>
                <a:chOff x="8361" y="12964"/>
                <a:chExt cx="440" cy="223"/>
              </a:xfrm>
            </p:grpSpPr>
            <p:sp>
              <p:nvSpPr>
                <p:cNvPr id="5155" name="Oval 19"/>
                <p:cNvSpPr>
                  <a:spLocks noChangeArrowheads="1"/>
                </p:cNvSpPr>
                <p:nvPr/>
              </p:nvSpPr>
              <p:spPr bwMode="auto">
                <a:xfrm rot="5400000" flipH="1" flipV="1">
                  <a:off x="8536" y="12915"/>
                  <a:ext cx="89" cy="188"/>
                </a:xfrm>
                <a:prstGeom prst="ellipse">
                  <a:avLst/>
                </a:prstGeom>
                <a:solidFill>
                  <a:srgbClr val="FF0000"/>
                </a:solidFill>
                <a:ln w="9525">
                  <a:solidFill>
                    <a:srgbClr val="000000"/>
                  </a:solidFill>
                  <a:round/>
                  <a:headEnd/>
                  <a:tailEnd/>
                </a:ln>
              </p:spPr>
              <p:txBody>
                <a:bodyPr/>
                <a:lstStyle/>
                <a:p>
                  <a:endParaRPr lang="fr-FR"/>
                </a:p>
              </p:txBody>
            </p:sp>
            <p:sp>
              <p:nvSpPr>
                <p:cNvPr id="5156" name="Rectangle 20"/>
                <p:cNvSpPr>
                  <a:spLocks noChangeArrowheads="1"/>
                </p:cNvSpPr>
                <p:nvPr/>
              </p:nvSpPr>
              <p:spPr bwMode="auto">
                <a:xfrm rot="5400000" flipH="1" flipV="1">
                  <a:off x="8536" y="12923"/>
                  <a:ext cx="89" cy="440"/>
                </a:xfrm>
                <a:prstGeom prst="rect">
                  <a:avLst/>
                </a:prstGeom>
                <a:solidFill>
                  <a:srgbClr val="FF0000"/>
                </a:solidFill>
                <a:ln w="9525">
                  <a:solidFill>
                    <a:srgbClr val="000000"/>
                  </a:solidFill>
                  <a:miter lim="800000"/>
                  <a:headEnd/>
                  <a:tailEnd/>
                </a:ln>
              </p:spPr>
              <p:txBody>
                <a:bodyPr/>
                <a:lstStyle/>
                <a:p>
                  <a:endParaRPr lang="fr-FR"/>
                </a:p>
              </p:txBody>
            </p:sp>
          </p:grpSp>
          <p:sp>
            <p:nvSpPr>
              <p:cNvPr id="5142" name="Line 21"/>
              <p:cNvSpPr>
                <a:spLocks noChangeShapeType="1"/>
              </p:cNvSpPr>
              <p:nvPr/>
            </p:nvSpPr>
            <p:spPr bwMode="auto">
              <a:xfrm flipH="1">
                <a:off x="6498" y="11897"/>
                <a:ext cx="2759" cy="2053"/>
              </a:xfrm>
              <a:prstGeom prst="line">
                <a:avLst/>
              </a:prstGeom>
              <a:noFill/>
              <a:ln w="9525" cap="rnd">
                <a:solidFill>
                  <a:srgbClr val="000000"/>
                </a:solidFill>
                <a:prstDash val="sysDot"/>
                <a:round/>
                <a:headEnd/>
                <a:tailEnd/>
              </a:ln>
            </p:spPr>
            <p:txBody>
              <a:bodyPr/>
              <a:lstStyle/>
              <a:p>
                <a:endParaRPr lang="fr-FR"/>
              </a:p>
            </p:txBody>
          </p:sp>
          <p:sp>
            <p:nvSpPr>
              <p:cNvPr id="5143" name="Line 22"/>
              <p:cNvSpPr>
                <a:spLocks noChangeShapeType="1"/>
              </p:cNvSpPr>
              <p:nvPr/>
            </p:nvSpPr>
            <p:spPr bwMode="auto">
              <a:xfrm>
                <a:off x="4148" y="11604"/>
                <a:ext cx="0" cy="733"/>
              </a:xfrm>
              <a:prstGeom prst="line">
                <a:avLst/>
              </a:prstGeom>
              <a:noFill/>
              <a:ln w="9525">
                <a:solidFill>
                  <a:srgbClr val="000000"/>
                </a:solidFill>
                <a:round/>
                <a:headEnd/>
                <a:tailEnd/>
              </a:ln>
            </p:spPr>
            <p:txBody>
              <a:bodyPr/>
              <a:lstStyle/>
              <a:p>
                <a:endParaRPr lang="fr-FR"/>
              </a:p>
            </p:txBody>
          </p:sp>
          <p:sp>
            <p:nvSpPr>
              <p:cNvPr id="5144" name="Line 23"/>
              <p:cNvSpPr>
                <a:spLocks noChangeShapeType="1"/>
              </p:cNvSpPr>
              <p:nvPr/>
            </p:nvSpPr>
            <p:spPr bwMode="auto">
              <a:xfrm>
                <a:off x="9972" y="11604"/>
                <a:ext cx="0" cy="733"/>
              </a:xfrm>
              <a:prstGeom prst="line">
                <a:avLst/>
              </a:prstGeom>
              <a:noFill/>
              <a:ln w="9525">
                <a:solidFill>
                  <a:srgbClr val="000000"/>
                </a:solidFill>
                <a:round/>
                <a:headEnd/>
                <a:tailEnd/>
              </a:ln>
            </p:spPr>
            <p:txBody>
              <a:bodyPr/>
              <a:lstStyle/>
              <a:p>
                <a:endParaRPr lang="fr-FR"/>
              </a:p>
            </p:txBody>
          </p:sp>
          <p:sp>
            <p:nvSpPr>
              <p:cNvPr id="5145" name="Line 24"/>
              <p:cNvSpPr>
                <a:spLocks noChangeShapeType="1"/>
              </p:cNvSpPr>
              <p:nvPr/>
            </p:nvSpPr>
            <p:spPr bwMode="auto">
              <a:xfrm flipV="1">
                <a:off x="8644" y="12044"/>
                <a:ext cx="0" cy="293"/>
              </a:xfrm>
              <a:prstGeom prst="line">
                <a:avLst/>
              </a:prstGeom>
              <a:noFill/>
              <a:ln w="9525">
                <a:solidFill>
                  <a:srgbClr val="000000"/>
                </a:solidFill>
                <a:round/>
                <a:headEnd/>
                <a:tailEnd/>
              </a:ln>
            </p:spPr>
            <p:txBody>
              <a:bodyPr/>
              <a:lstStyle/>
              <a:p>
                <a:endParaRPr lang="fr-FR"/>
              </a:p>
            </p:txBody>
          </p:sp>
          <p:sp>
            <p:nvSpPr>
              <p:cNvPr id="5146" name="Line 25"/>
              <p:cNvSpPr>
                <a:spLocks noChangeShapeType="1"/>
              </p:cNvSpPr>
              <p:nvPr/>
            </p:nvSpPr>
            <p:spPr bwMode="auto">
              <a:xfrm>
                <a:off x="4148" y="11897"/>
                <a:ext cx="5824" cy="0"/>
              </a:xfrm>
              <a:prstGeom prst="line">
                <a:avLst/>
              </a:prstGeom>
              <a:noFill/>
              <a:ln w="9525">
                <a:solidFill>
                  <a:srgbClr val="000000"/>
                </a:solidFill>
                <a:round/>
                <a:headEnd type="triangle" w="med" len="med"/>
                <a:tailEnd type="triangle" w="med" len="med"/>
              </a:ln>
            </p:spPr>
            <p:txBody>
              <a:bodyPr/>
              <a:lstStyle/>
              <a:p>
                <a:endParaRPr lang="fr-FR"/>
              </a:p>
            </p:txBody>
          </p:sp>
          <p:sp>
            <p:nvSpPr>
              <p:cNvPr id="5147" name="Line 26"/>
              <p:cNvSpPr>
                <a:spLocks noChangeShapeType="1"/>
              </p:cNvSpPr>
              <p:nvPr/>
            </p:nvSpPr>
            <p:spPr bwMode="auto">
              <a:xfrm>
                <a:off x="8644" y="12191"/>
                <a:ext cx="1328" cy="0"/>
              </a:xfrm>
              <a:prstGeom prst="line">
                <a:avLst/>
              </a:prstGeom>
              <a:noFill/>
              <a:ln w="9525">
                <a:solidFill>
                  <a:srgbClr val="000000"/>
                </a:solidFill>
                <a:round/>
                <a:headEnd type="triangle" w="med" len="med"/>
                <a:tailEnd type="triangle" w="med" len="med"/>
              </a:ln>
            </p:spPr>
            <p:txBody>
              <a:bodyPr/>
              <a:lstStyle/>
              <a:p>
                <a:endParaRPr lang="fr-FR"/>
              </a:p>
            </p:txBody>
          </p:sp>
          <p:sp>
            <p:nvSpPr>
              <p:cNvPr id="5148" name="Text Box 27"/>
              <p:cNvSpPr txBox="1">
                <a:spLocks noChangeArrowheads="1"/>
              </p:cNvSpPr>
              <p:nvPr/>
            </p:nvSpPr>
            <p:spPr bwMode="auto">
              <a:xfrm>
                <a:off x="7111" y="11617"/>
                <a:ext cx="1014" cy="280"/>
              </a:xfrm>
              <a:prstGeom prst="rect">
                <a:avLst/>
              </a:prstGeom>
              <a:noFill/>
              <a:ln w="9525">
                <a:noFill/>
                <a:miter lim="800000"/>
                <a:headEnd/>
                <a:tailEnd/>
              </a:ln>
            </p:spPr>
            <p:txBody>
              <a:bodyPr/>
              <a:lstStyle/>
              <a:p>
                <a:r>
                  <a:rPr lang="fr-FR" sz="1000"/>
                  <a:t>50 m.</a:t>
                </a:r>
              </a:p>
            </p:txBody>
          </p:sp>
          <p:sp>
            <p:nvSpPr>
              <p:cNvPr id="5149" name="Text Box 28"/>
              <p:cNvSpPr txBox="1">
                <a:spLocks noChangeArrowheads="1"/>
              </p:cNvSpPr>
              <p:nvPr/>
            </p:nvSpPr>
            <p:spPr bwMode="auto">
              <a:xfrm>
                <a:off x="9052" y="11911"/>
                <a:ext cx="1014" cy="280"/>
              </a:xfrm>
              <a:prstGeom prst="rect">
                <a:avLst/>
              </a:prstGeom>
              <a:noFill/>
              <a:ln w="9525">
                <a:noFill/>
                <a:miter lim="800000"/>
                <a:headEnd/>
                <a:tailEnd/>
              </a:ln>
            </p:spPr>
            <p:txBody>
              <a:bodyPr/>
              <a:lstStyle/>
              <a:p>
                <a:r>
                  <a:rPr lang="fr-FR" sz="1000"/>
                  <a:t>10 m.</a:t>
                </a:r>
              </a:p>
            </p:txBody>
          </p:sp>
          <p:graphicFrame>
            <p:nvGraphicFramePr>
              <p:cNvPr id="5122" name="Object 2"/>
              <p:cNvGraphicFramePr>
                <a:graphicFrameLocks noChangeAspect="1"/>
              </p:cNvGraphicFramePr>
              <p:nvPr/>
            </p:nvGraphicFramePr>
            <p:xfrm>
              <a:off x="6600" y="12924"/>
              <a:ext cx="491" cy="227"/>
            </p:xfrm>
            <a:graphic>
              <a:graphicData uri="http://schemas.openxmlformats.org/presentationml/2006/ole">
                <p:oleObj spid="_x0000_s5122" r:id="rId5" imgW="1843200" imgH="810000" progId="">
                  <p:embed/>
                </p:oleObj>
              </a:graphicData>
            </a:graphic>
          </p:graphicFrame>
          <p:grpSp>
            <p:nvGrpSpPr>
              <p:cNvPr id="5150" name="Group 30"/>
              <p:cNvGrpSpPr>
                <a:grpSpLocks/>
              </p:cNvGrpSpPr>
              <p:nvPr/>
            </p:nvGrpSpPr>
            <p:grpSpPr bwMode="auto">
              <a:xfrm>
                <a:off x="3511" y="12853"/>
                <a:ext cx="900" cy="360"/>
                <a:chOff x="3511" y="12853"/>
                <a:chExt cx="900" cy="360"/>
              </a:xfrm>
            </p:grpSpPr>
            <p:graphicFrame>
              <p:nvGraphicFramePr>
                <p:cNvPr id="5123" name="Object 3"/>
                <p:cNvGraphicFramePr>
                  <a:graphicFrameLocks noChangeAspect="1"/>
                </p:cNvGraphicFramePr>
                <p:nvPr/>
              </p:nvGraphicFramePr>
              <p:xfrm>
                <a:off x="3624" y="12853"/>
                <a:ext cx="787" cy="360"/>
              </p:xfrm>
              <a:graphic>
                <a:graphicData uri="http://schemas.openxmlformats.org/presentationml/2006/ole">
                  <p:oleObj spid="_x0000_s5123" r:id="rId6" imgW="1512000" imgH="923760" progId="">
                    <p:embed/>
                  </p:oleObj>
                </a:graphicData>
              </a:graphic>
            </p:graphicFrame>
            <p:sp>
              <p:nvSpPr>
                <p:cNvPr id="5154" name="Freeform 32"/>
                <p:cNvSpPr>
                  <a:spLocks/>
                </p:cNvSpPr>
                <p:nvPr/>
              </p:nvSpPr>
              <p:spPr bwMode="auto">
                <a:xfrm>
                  <a:off x="3511" y="12989"/>
                  <a:ext cx="117" cy="32"/>
                </a:xfrm>
                <a:custGeom>
                  <a:avLst/>
                  <a:gdLst>
                    <a:gd name="T0" fmla="*/ 4 w 150"/>
                    <a:gd name="T1" fmla="*/ 19 h 55"/>
                    <a:gd name="T2" fmla="*/ 85 w 150"/>
                    <a:gd name="T3" fmla="*/ 2 h 55"/>
                    <a:gd name="T4" fmla="*/ 91 w 150"/>
                    <a:gd name="T5" fmla="*/ 19 h 55"/>
                    <a:gd name="T6" fmla="*/ 40 w 150"/>
                    <a:gd name="T7" fmla="*/ 10 h 55"/>
                    <a:gd name="T8" fmla="*/ 4 w 150"/>
                    <a:gd name="T9" fmla="*/ 19 h 55"/>
                    <a:gd name="T10" fmla="*/ 0 60000 65536"/>
                    <a:gd name="T11" fmla="*/ 0 60000 65536"/>
                    <a:gd name="T12" fmla="*/ 0 60000 65536"/>
                    <a:gd name="T13" fmla="*/ 0 60000 65536"/>
                    <a:gd name="T14" fmla="*/ 0 60000 65536"/>
                    <a:gd name="T15" fmla="*/ 0 w 150"/>
                    <a:gd name="T16" fmla="*/ 0 h 55"/>
                    <a:gd name="T17" fmla="*/ 150 w 150"/>
                    <a:gd name="T18" fmla="*/ 55 h 55"/>
                  </a:gdLst>
                  <a:ahLst/>
                  <a:cxnLst>
                    <a:cxn ang="T10">
                      <a:pos x="T0" y="T1"/>
                    </a:cxn>
                    <a:cxn ang="T11">
                      <a:pos x="T2" y="T3"/>
                    </a:cxn>
                    <a:cxn ang="T12">
                      <a:pos x="T4" y="T5"/>
                    </a:cxn>
                    <a:cxn ang="T13">
                      <a:pos x="T6" y="T7"/>
                    </a:cxn>
                    <a:cxn ang="T14">
                      <a:pos x="T8" y="T9"/>
                    </a:cxn>
                  </a:cxnLst>
                  <a:rect l="T15" t="T16" r="T17" b="T18"/>
                  <a:pathLst>
                    <a:path w="150" h="55">
                      <a:moveTo>
                        <a:pt x="6" y="55"/>
                      </a:moveTo>
                      <a:lnTo>
                        <a:pt x="140" y="7"/>
                      </a:lnTo>
                      <a:lnTo>
                        <a:pt x="150" y="55"/>
                      </a:lnTo>
                      <a:cubicBezTo>
                        <a:pt x="139" y="34"/>
                        <a:pt x="87" y="40"/>
                        <a:pt x="65" y="30"/>
                      </a:cubicBezTo>
                      <a:cubicBezTo>
                        <a:pt x="0" y="1"/>
                        <a:pt x="4" y="0"/>
                        <a:pt x="6" y="55"/>
                      </a:cubicBezTo>
                      <a:close/>
                    </a:path>
                  </a:pathLst>
                </a:custGeom>
                <a:solidFill>
                  <a:srgbClr val="993300"/>
                </a:solidFill>
                <a:ln w="57150" cap="flat" cmpd="sng">
                  <a:solidFill>
                    <a:srgbClr val="993300"/>
                  </a:solidFill>
                  <a:prstDash val="solid"/>
                  <a:round/>
                  <a:headEnd/>
                  <a:tailEnd/>
                </a:ln>
              </p:spPr>
              <p:txBody>
                <a:bodyPr/>
                <a:lstStyle/>
                <a:p>
                  <a:endParaRPr lang="fr-FR"/>
                </a:p>
              </p:txBody>
            </p:sp>
          </p:grpSp>
          <p:grpSp>
            <p:nvGrpSpPr>
              <p:cNvPr id="5151" name="Group 33"/>
              <p:cNvGrpSpPr>
                <a:grpSpLocks/>
              </p:cNvGrpSpPr>
              <p:nvPr/>
            </p:nvGrpSpPr>
            <p:grpSpPr bwMode="auto">
              <a:xfrm>
                <a:off x="3321" y="12964"/>
                <a:ext cx="900" cy="180"/>
                <a:chOff x="2421" y="10264"/>
                <a:chExt cx="900" cy="180"/>
              </a:xfrm>
            </p:grpSpPr>
            <p:sp>
              <p:nvSpPr>
                <p:cNvPr id="5152" name="Line 34"/>
                <p:cNvSpPr>
                  <a:spLocks noChangeShapeType="1"/>
                </p:cNvSpPr>
                <p:nvPr/>
              </p:nvSpPr>
              <p:spPr bwMode="auto">
                <a:xfrm>
                  <a:off x="2421" y="10444"/>
                  <a:ext cx="540" cy="0"/>
                </a:xfrm>
                <a:prstGeom prst="line">
                  <a:avLst/>
                </a:prstGeom>
                <a:noFill/>
                <a:ln w="76200">
                  <a:solidFill>
                    <a:srgbClr val="FFCC00"/>
                  </a:solidFill>
                  <a:round/>
                  <a:headEnd/>
                  <a:tailEnd/>
                </a:ln>
              </p:spPr>
              <p:txBody>
                <a:bodyPr/>
                <a:lstStyle/>
                <a:p>
                  <a:endParaRPr lang="fr-FR"/>
                </a:p>
              </p:txBody>
            </p:sp>
            <p:sp>
              <p:nvSpPr>
                <p:cNvPr id="5153" name="Line 35"/>
                <p:cNvSpPr>
                  <a:spLocks noChangeShapeType="1"/>
                </p:cNvSpPr>
                <p:nvPr/>
              </p:nvSpPr>
              <p:spPr bwMode="auto">
                <a:xfrm flipV="1">
                  <a:off x="2961" y="10264"/>
                  <a:ext cx="360" cy="180"/>
                </a:xfrm>
                <a:prstGeom prst="line">
                  <a:avLst/>
                </a:prstGeom>
                <a:noFill/>
                <a:ln w="15875">
                  <a:solidFill>
                    <a:srgbClr val="000000"/>
                  </a:solidFill>
                  <a:round/>
                  <a:headEnd/>
                  <a:tailEnd/>
                </a:ln>
              </p:spPr>
              <p:txBody>
                <a:bodyPr/>
                <a:lstStyle/>
                <a:p>
                  <a:endParaRPr lang="fr-FR"/>
                </a:p>
              </p:txBody>
            </p:sp>
          </p:grpSp>
        </p:gr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0723"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09D19FA3-84BD-40DA-90F3-40B627CCCA71}" type="slidenum">
              <a:rPr lang="fr-FR">
                <a:solidFill>
                  <a:schemeClr val="tx1">
                    <a:tint val="75000"/>
                  </a:schemeClr>
                </a:solidFill>
                <a:latin typeface="+mn-lt"/>
                <a:ea typeface="+mn-ea"/>
              </a:rPr>
              <a:pPr algn="ctr" fontAlgn="auto">
                <a:spcBef>
                  <a:spcPts val="0"/>
                </a:spcBef>
                <a:spcAft>
                  <a:spcPts val="0"/>
                </a:spcAft>
                <a:defRPr/>
              </a:pPr>
              <a:t>24</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755650" y="146050"/>
            <a:ext cx="7594600"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100 </a:t>
            </a:r>
            <a:r>
              <a:rPr lang="fr-FR" sz="3300" dirty="0" smtClean="0">
                <a:solidFill>
                  <a:srgbClr val="000099"/>
                </a:solidFill>
                <a:effectLst>
                  <a:outerShdw blurRad="38100" dist="38100" dir="2700000" algn="tl">
                    <a:srgbClr val="C0C0C0"/>
                  </a:outerShdw>
                </a:effectLst>
              </a:rPr>
              <a:t>m Palmes </a:t>
            </a:r>
            <a:r>
              <a:rPr lang="fr-FR" sz="3300" dirty="0">
                <a:solidFill>
                  <a:srgbClr val="000099"/>
                </a:solidFill>
                <a:effectLst>
                  <a:outerShdw blurRad="38100" dist="38100" dir="2700000" algn="tl">
                    <a:srgbClr val="C0C0C0"/>
                  </a:outerShdw>
                </a:effectLst>
              </a:rPr>
              <a:t>Bouée Tube</a:t>
            </a:r>
          </a:p>
        </p:txBody>
      </p:sp>
      <p:sp>
        <p:nvSpPr>
          <p:cNvPr id="30726" name="Rectangle 3"/>
          <p:cNvSpPr txBox="1">
            <a:spLocks noChangeArrowheads="1"/>
          </p:cNvSpPr>
          <p:nvPr/>
        </p:nvSpPr>
        <p:spPr bwMode="auto">
          <a:xfrm>
            <a:off x="323850" y="1557338"/>
            <a:ext cx="8569325" cy="4895850"/>
          </a:xfrm>
          <a:prstGeom prst="rect">
            <a:avLst/>
          </a:prstGeom>
          <a:noFill/>
          <a:ln w="9525">
            <a:noFill/>
            <a:miter lim="800000"/>
            <a:headEnd/>
            <a:tailEnd/>
          </a:ln>
        </p:spPr>
        <p:txBody>
          <a:bodyPr/>
          <a:lstStyle/>
          <a:p>
            <a:pPr algn="just" eaLnBrk="0" hangingPunct="0">
              <a:lnSpc>
                <a:spcPct val="80000"/>
              </a:lnSpc>
              <a:spcBef>
                <a:spcPct val="20000"/>
              </a:spcBef>
            </a:pPr>
            <a:r>
              <a:rPr lang="fr-FR" sz="2000" dirty="0">
                <a:solidFill>
                  <a:srgbClr val="000099"/>
                </a:solidFill>
              </a:rPr>
              <a:t>Après le signal sonore de départ, le sauveteur plonge dans l'eau et nage 50m en nage libre avec des palmes et la bouée tube. </a:t>
            </a:r>
          </a:p>
          <a:p>
            <a:pPr algn="just" eaLnBrk="0" hangingPunct="0">
              <a:lnSpc>
                <a:spcPct val="80000"/>
              </a:lnSpc>
              <a:spcBef>
                <a:spcPct val="20000"/>
              </a:spcBef>
            </a:pPr>
            <a:r>
              <a:rPr lang="fr-FR" sz="2000" dirty="0">
                <a:solidFill>
                  <a:srgbClr val="000099"/>
                </a:solidFill>
              </a:rPr>
              <a:t>Après avoir touché le mur du virage, le sauveteur fixe la bouée tube autour du mannequin </a:t>
            </a:r>
            <a:r>
              <a:rPr lang="fr-FR" sz="2000" dirty="0" smtClean="0">
                <a:solidFill>
                  <a:srgbClr val="000099"/>
                </a:solidFill>
              </a:rPr>
              <a:t>avant la ligne des 60 </a:t>
            </a:r>
            <a:r>
              <a:rPr lang="fr-FR" sz="2000" dirty="0">
                <a:solidFill>
                  <a:srgbClr val="000099"/>
                </a:solidFill>
              </a:rPr>
              <a:t>mètres puis le tracte jusqu’à l’arrivée. </a:t>
            </a:r>
          </a:p>
          <a:p>
            <a:pPr algn="just" eaLnBrk="0" hangingPunct="0">
              <a:lnSpc>
                <a:spcPct val="80000"/>
              </a:lnSpc>
              <a:spcBef>
                <a:spcPct val="20000"/>
              </a:spcBef>
            </a:pPr>
            <a:r>
              <a:rPr lang="fr-FR" sz="2000" dirty="0">
                <a:solidFill>
                  <a:srgbClr val="000099"/>
                </a:solidFill>
              </a:rPr>
              <a:t>L'épreuve est terminée quand le compétiteur touche le bord d’arrivée de la piscine.</a:t>
            </a:r>
          </a:p>
          <a:p>
            <a:pPr algn="just" eaLnBrk="0" hangingPunct="0">
              <a:lnSpc>
                <a:spcPct val="80000"/>
              </a:lnSpc>
              <a:spcBef>
                <a:spcPct val="20000"/>
              </a:spcBef>
            </a:pPr>
            <a:r>
              <a:rPr lang="fr-FR" sz="2000" dirty="0">
                <a:solidFill>
                  <a:srgbClr val="000099"/>
                </a:solidFill>
              </a:rPr>
              <a:t>Les sauveteurs doivent remorquer - ne pas porter- le mannequin avec la corde la bouée tube entièrement étirée.</a:t>
            </a:r>
          </a:p>
          <a:p>
            <a:pPr algn="just" eaLnBrk="0" hangingPunct="0">
              <a:lnSpc>
                <a:spcPct val="80000"/>
              </a:lnSpc>
              <a:spcBef>
                <a:spcPct val="20000"/>
              </a:spcBef>
            </a:pPr>
            <a:r>
              <a:rPr lang="fr-FR" sz="2000" dirty="0">
                <a:solidFill>
                  <a:srgbClr val="000099"/>
                </a:solidFill>
              </a:rPr>
              <a:t>	</a:t>
            </a:r>
          </a:p>
          <a:p>
            <a:pPr algn="just" eaLnBrk="0" hangingPunct="0">
              <a:lnSpc>
                <a:spcPct val="80000"/>
              </a:lnSpc>
              <a:spcBef>
                <a:spcPct val="20000"/>
              </a:spcBef>
            </a:pPr>
            <a:r>
              <a:rPr lang="fr-FR" sz="2000" dirty="0">
                <a:solidFill>
                  <a:srgbClr val="000099"/>
                </a:solidFill>
              </a:rPr>
              <a:t>Pour les catégories </a:t>
            </a:r>
            <a:r>
              <a:rPr lang="fr-FR" sz="2000" b="1" dirty="0">
                <a:solidFill>
                  <a:srgbClr val="000099"/>
                </a:solidFill>
              </a:rPr>
              <a:t>POUSSIN - BENJAMIN</a:t>
            </a:r>
            <a:r>
              <a:rPr lang="fr-FR" sz="2000" dirty="0">
                <a:solidFill>
                  <a:srgbClr val="000099"/>
                </a:solidFill>
              </a:rPr>
              <a:t>, le sauveteur plonge dans l'eau et nage 50m en nage libre avec des palmes en plastique. </a:t>
            </a:r>
          </a:p>
          <a:p>
            <a:pPr algn="just" eaLnBrk="0" hangingPunct="0">
              <a:lnSpc>
                <a:spcPct val="80000"/>
              </a:lnSpc>
              <a:spcBef>
                <a:spcPct val="20000"/>
              </a:spcBef>
            </a:pPr>
            <a:r>
              <a:rPr lang="fr-FR" sz="2000" dirty="0">
                <a:solidFill>
                  <a:srgbClr val="000099"/>
                </a:solidFill>
              </a:rPr>
              <a:t>Après contact avec le bord de la piscine (virage), le compétiteur prend la bouée. </a:t>
            </a:r>
          </a:p>
          <a:p>
            <a:pPr algn="just" eaLnBrk="0" hangingPunct="0">
              <a:lnSpc>
                <a:spcPct val="80000"/>
              </a:lnSpc>
              <a:spcBef>
                <a:spcPct val="20000"/>
              </a:spcBef>
            </a:pPr>
            <a:r>
              <a:rPr lang="fr-FR" sz="2000" dirty="0">
                <a:solidFill>
                  <a:srgbClr val="000099"/>
                </a:solidFill>
              </a:rPr>
              <a:t>Elle sera mise correctement  </a:t>
            </a:r>
            <a:r>
              <a:rPr lang="fr-FR" sz="2000" dirty="0" smtClean="0">
                <a:solidFill>
                  <a:srgbClr val="000099"/>
                </a:solidFill>
              </a:rPr>
              <a:t>la </a:t>
            </a:r>
            <a:r>
              <a:rPr lang="fr-FR" sz="2000" dirty="0">
                <a:solidFill>
                  <a:srgbClr val="000099"/>
                </a:solidFill>
              </a:rPr>
              <a:t>boucle </a:t>
            </a:r>
            <a:r>
              <a:rPr lang="fr-FR" sz="2000" dirty="0" smtClean="0">
                <a:solidFill>
                  <a:srgbClr val="000099"/>
                </a:solidFill>
              </a:rPr>
              <a:t>enserrant au </a:t>
            </a:r>
            <a:r>
              <a:rPr lang="fr-FR" sz="2000" dirty="0">
                <a:solidFill>
                  <a:srgbClr val="000099"/>
                </a:solidFill>
              </a:rPr>
              <a:t>moins une épaule. La bouée tube doit être remorquée derrière le sauveteur avec la corde entièrement étirée (tendue) et ce </a:t>
            </a:r>
            <a:r>
              <a:rPr lang="fr-FR" sz="2000" b="1" dirty="0">
                <a:solidFill>
                  <a:srgbClr val="000099"/>
                </a:solidFill>
              </a:rPr>
              <a:t>SANS MANNEQUIN.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1747"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790AABD1-4CD8-4DE6-A02C-1D6F13385C4D}" type="slidenum">
              <a:rPr lang="fr-FR">
                <a:solidFill>
                  <a:schemeClr val="tx1">
                    <a:tint val="75000"/>
                  </a:schemeClr>
                </a:solidFill>
                <a:latin typeface="+mn-lt"/>
                <a:ea typeface="+mn-ea"/>
              </a:rPr>
              <a:pPr algn="ctr" fontAlgn="auto">
                <a:spcBef>
                  <a:spcPts val="0"/>
                </a:spcBef>
                <a:spcAft>
                  <a:spcPts val="0"/>
                </a:spcAft>
                <a:defRPr/>
              </a:pPr>
              <a:t>25</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755650" y="188913"/>
            <a:ext cx="75231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100 m </a:t>
            </a:r>
            <a:r>
              <a:rPr lang="fr-FR" sz="3300" dirty="0" smtClean="0">
                <a:solidFill>
                  <a:srgbClr val="000099"/>
                </a:solidFill>
                <a:effectLst>
                  <a:outerShdw blurRad="38100" dist="38100" dir="2700000" algn="tl">
                    <a:srgbClr val="C0C0C0"/>
                  </a:outerShdw>
                </a:effectLst>
              </a:rPr>
              <a:t>Palmes </a:t>
            </a:r>
            <a:r>
              <a:rPr lang="fr-FR" sz="3300" dirty="0">
                <a:solidFill>
                  <a:srgbClr val="000099"/>
                </a:solidFill>
                <a:effectLst>
                  <a:outerShdw blurRad="38100" dist="38100" dir="2700000" algn="tl">
                    <a:srgbClr val="C0C0C0"/>
                  </a:outerShdw>
                </a:effectLst>
              </a:rPr>
              <a:t>Bouée Tube</a:t>
            </a:r>
          </a:p>
        </p:txBody>
      </p:sp>
      <p:sp>
        <p:nvSpPr>
          <p:cNvPr id="31750" name="Rectangle 3"/>
          <p:cNvSpPr txBox="1">
            <a:spLocks noChangeArrowheads="1"/>
          </p:cNvSpPr>
          <p:nvPr/>
        </p:nvSpPr>
        <p:spPr bwMode="auto">
          <a:xfrm>
            <a:off x="179388" y="1412875"/>
            <a:ext cx="8497887" cy="4967288"/>
          </a:xfrm>
          <a:prstGeom prst="rect">
            <a:avLst/>
          </a:prstGeom>
          <a:noFill/>
          <a:ln w="9525">
            <a:noFill/>
            <a:miter lim="800000"/>
            <a:headEnd/>
            <a:tailEnd/>
          </a:ln>
        </p:spPr>
        <p:txBody>
          <a:bodyPr/>
          <a:lstStyle/>
          <a:p>
            <a:pPr marL="812800" indent="-812800" algn="ctr" eaLnBrk="0" hangingPunct="0">
              <a:lnSpc>
                <a:spcPct val="80000"/>
              </a:lnSpc>
              <a:spcBef>
                <a:spcPct val="20000"/>
              </a:spcBef>
            </a:pPr>
            <a:r>
              <a:rPr lang="fr-FR" sz="2000" b="1" dirty="0">
                <a:solidFill>
                  <a:srgbClr val="000099"/>
                </a:solidFill>
              </a:rPr>
              <a:t>Disqualification</a:t>
            </a:r>
            <a:endParaRPr lang="fr-FR" sz="2000" dirty="0">
              <a:solidFill>
                <a:srgbClr val="000099"/>
              </a:solidFill>
            </a:endParaRPr>
          </a:p>
          <a:p>
            <a:pPr marL="812800" indent="-812800" algn="just" eaLnBrk="0" hangingPunct="0">
              <a:lnSpc>
                <a:spcPct val="80000"/>
              </a:lnSpc>
              <a:spcBef>
                <a:spcPct val="20000"/>
              </a:spcBef>
              <a:buFont typeface="Arial" charset="0"/>
              <a:buChar char="•"/>
            </a:pPr>
            <a:r>
              <a:rPr lang="fr-FR" sz="2000" dirty="0">
                <a:solidFill>
                  <a:srgbClr val="000099"/>
                </a:solidFill>
              </a:rPr>
              <a:t> Faux départ.</a:t>
            </a:r>
          </a:p>
          <a:p>
            <a:pPr marL="812800" indent="-812800" algn="just" eaLnBrk="0" hangingPunct="0">
              <a:lnSpc>
                <a:spcPct val="80000"/>
              </a:lnSpc>
              <a:spcBef>
                <a:spcPct val="20000"/>
              </a:spcBef>
              <a:buFont typeface="Arial" charset="0"/>
              <a:buChar char="•"/>
            </a:pPr>
            <a:r>
              <a:rPr lang="fr-FR" sz="2000" dirty="0">
                <a:solidFill>
                  <a:srgbClr val="000099"/>
                </a:solidFill>
              </a:rPr>
              <a:t> Prendre appui sur n’importe quel équipement de la piscine pendant le « </a:t>
            </a:r>
            <a:r>
              <a:rPr lang="fr-FR" sz="2000" dirty="0" err="1">
                <a:solidFill>
                  <a:srgbClr val="000099"/>
                </a:solidFill>
              </a:rPr>
              <a:t>clipsage</a:t>
            </a:r>
            <a:r>
              <a:rPr lang="fr-FR" sz="2000" dirty="0">
                <a:solidFill>
                  <a:srgbClr val="000099"/>
                </a:solidFill>
              </a:rPr>
              <a:t> » du mannequin.</a:t>
            </a:r>
          </a:p>
          <a:p>
            <a:pPr marL="812800" indent="-812800" algn="just" eaLnBrk="0" hangingPunct="0">
              <a:lnSpc>
                <a:spcPct val="80000"/>
              </a:lnSpc>
              <a:spcBef>
                <a:spcPct val="20000"/>
              </a:spcBef>
              <a:buFont typeface="Arial" charset="0"/>
              <a:buChar char="•"/>
            </a:pPr>
            <a:r>
              <a:rPr lang="fr-FR" sz="2000" dirty="0">
                <a:solidFill>
                  <a:srgbClr val="000099"/>
                </a:solidFill>
              </a:rPr>
              <a:t> Le </a:t>
            </a:r>
            <a:r>
              <a:rPr lang="fr-FR" sz="2000" dirty="0" err="1">
                <a:solidFill>
                  <a:srgbClr val="000099"/>
                </a:solidFill>
              </a:rPr>
              <a:t>handler</a:t>
            </a:r>
            <a:r>
              <a:rPr lang="fr-FR" sz="2000" dirty="0">
                <a:solidFill>
                  <a:srgbClr val="000099"/>
                </a:solidFill>
              </a:rPr>
              <a:t> positionne le mannequin de manière incorrecte ou reste en  contact avec le mannequin après que le compétiteur ait touché le mur de virage.</a:t>
            </a:r>
          </a:p>
          <a:p>
            <a:pPr marL="812800" indent="-812800" algn="just" eaLnBrk="0" hangingPunct="0">
              <a:lnSpc>
                <a:spcPct val="80000"/>
              </a:lnSpc>
              <a:spcBef>
                <a:spcPct val="20000"/>
              </a:spcBef>
              <a:buFont typeface="Arial" charset="0"/>
              <a:buChar char="•"/>
            </a:pPr>
            <a:r>
              <a:rPr lang="fr-FR" sz="2000" dirty="0">
                <a:solidFill>
                  <a:srgbClr val="000099"/>
                </a:solidFill>
              </a:rPr>
              <a:t> Fixer de manière incorrecte la bouée tube autour du mannequin (ne pas passer sous </a:t>
            </a:r>
            <a:r>
              <a:rPr lang="fr-FR" sz="2000" dirty="0" smtClean="0">
                <a:solidFill>
                  <a:srgbClr val="000099"/>
                </a:solidFill>
              </a:rPr>
              <a:t>au moins 1 </a:t>
            </a:r>
            <a:r>
              <a:rPr lang="fr-FR" sz="2000" dirty="0">
                <a:solidFill>
                  <a:srgbClr val="000099"/>
                </a:solidFill>
              </a:rPr>
              <a:t>bras).</a:t>
            </a:r>
          </a:p>
          <a:p>
            <a:pPr marL="812800" indent="-812800" algn="just" eaLnBrk="0" hangingPunct="0">
              <a:lnSpc>
                <a:spcPct val="80000"/>
              </a:lnSpc>
              <a:spcBef>
                <a:spcPct val="20000"/>
              </a:spcBef>
              <a:buFont typeface="Arial" charset="0"/>
              <a:buChar char="•"/>
            </a:pPr>
            <a:r>
              <a:rPr lang="fr-FR" sz="2000" dirty="0">
                <a:solidFill>
                  <a:srgbClr val="000099"/>
                </a:solidFill>
              </a:rPr>
              <a:t> Ne pas avoir mis la bouée tube autour du mannequin </a:t>
            </a:r>
            <a:r>
              <a:rPr lang="fr-FR" sz="2000" dirty="0" smtClean="0">
                <a:solidFill>
                  <a:srgbClr val="000099"/>
                </a:solidFill>
              </a:rPr>
              <a:t>avant la ligne des 60 </a:t>
            </a:r>
            <a:r>
              <a:rPr lang="fr-FR" sz="2000" dirty="0">
                <a:solidFill>
                  <a:srgbClr val="000099"/>
                </a:solidFill>
              </a:rPr>
              <a:t>mètres.</a:t>
            </a:r>
          </a:p>
          <a:p>
            <a:pPr marL="812800" indent="-812800" algn="just" eaLnBrk="0" hangingPunct="0">
              <a:lnSpc>
                <a:spcPct val="80000"/>
              </a:lnSpc>
              <a:spcBef>
                <a:spcPct val="20000"/>
              </a:spcBef>
              <a:buFont typeface="Arial" charset="0"/>
              <a:buChar char="•"/>
            </a:pPr>
            <a:r>
              <a:rPr lang="fr-FR" sz="2000" dirty="0">
                <a:solidFill>
                  <a:srgbClr val="000099"/>
                </a:solidFill>
              </a:rPr>
              <a:t> Pousser ou porter, au lieu du remorquer, le mannequin.</a:t>
            </a:r>
          </a:p>
          <a:p>
            <a:pPr marL="812800" indent="-812800" algn="just" eaLnBrk="0" hangingPunct="0">
              <a:lnSpc>
                <a:spcPct val="80000"/>
              </a:lnSpc>
              <a:spcBef>
                <a:spcPct val="20000"/>
              </a:spcBef>
              <a:buFont typeface="Arial" charset="0"/>
              <a:buChar char="•"/>
            </a:pPr>
            <a:r>
              <a:rPr lang="fr-FR" sz="2000" dirty="0">
                <a:solidFill>
                  <a:srgbClr val="000099"/>
                </a:solidFill>
              </a:rPr>
              <a:t> Corde de la bouée tube non entièrement tendue lorsque le sommet de la tête du mannequin passe la ligne des </a:t>
            </a:r>
            <a:r>
              <a:rPr lang="fr-FR" sz="2000" dirty="0" smtClean="0">
                <a:solidFill>
                  <a:srgbClr val="000099"/>
                </a:solidFill>
              </a:rPr>
              <a:t>60m</a:t>
            </a:r>
            <a:r>
              <a:rPr lang="fr-FR" sz="2000" dirty="0">
                <a:solidFill>
                  <a:srgbClr val="000099"/>
                </a:solidFill>
              </a:rPr>
              <a:t>.</a:t>
            </a:r>
          </a:p>
          <a:p>
            <a:pPr marL="812800" indent="-812800" algn="just" eaLnBrk="0" hangingPunct="0">
              <a:lnSpc>
                <a:spcPct val="80000"/>
              </a:lnSpc>
              <a:spcBef>
                <a:spcPct val="20000"/>
              </a:spcBef>
              <a:buFont typeface="Arial" charset="0"/>
              <a:buChar char="•"/>
            </a:pPr>
            <a:r>
              <a:rPr lang="fr-FR" sz="2000" dirty="0">
                <a:solidFill>
                  <a:srgbClr val="000099"/>
                </a:solidFill>
              </a:rPr>
              <a:t> Ne pas maintenir la bouche et le nez du mannequin au-dessus de la surface de l’eau. </a:t>
            </a:r>
          </a:p>
          <a:p>
            <a:pPr marL="812800" indent="-812800" algn="just" eaLnBrk="0" hangingPunct="0">
              <a:lnSpc>
                <a:spcPct val="80000"/>
              </a:lnSpc>
              <a:spcBef>
                <a:spcPct val="20000"/>
              </a:spcBef>
              <a:buFont typeface="Arial" charset="0"/>
              <a:buChar char="•"/>
            </a:pPr>
            <a:r>
              <a:rPr lang="fr-FR" sz="2000" dirty="0">
                <a:solidFill>
                  <a:srgbClr val="000099"/>
                </a:solidFill>
              </a:rPr>
              <a:t> Toucher le mur d’arrivée sans que la bouée tube et/ou le mannequin ne soit correctement en place.</a:t>
            </a:r>
          </a:p>
          <a:p>
            <a:pPr marL="812800" indent="-812800" algn="just" eaLnBrk="0" hangingPunct="0">
              <a:lnSpc>
                <a:spcPct val="80000"/>
              </a:lnSpc>
              <a:spcBef>
                <a:spcPct val="20000"/>
              </a:spcBef>
              <a:buFont typeface="Arial" charset="0"/>
              <a:buChar char="•"/>
            </a:pPr>
            <a:r>
              <a:rPr lang="fr-FR" sz="2000" dirty="0">
                <a:solidFill>
                  <a:srgbClr val="000099"/>
                </a:solidFill>
              </a:rPr>
              <a:t> Ne pas toucher le mur d’arrivée.</a:t>
            </a:r>
          </a:p>
          <a:p>
            <a:pPr marL="812800" indent="-812800" algn="ctr" eaLnBrk="0" hangingPunct="0">
              <a:lnSpc>
                <a:spcPct val="80000"/>
              </a:lnSpc>
              <a:spcBef>
                <a:spcPct val="20000"/>
              </a:spcBef>
              <a:buFont typeface="Arial" charset="0"/>
              <a:buNone/>
            </a:pPr>
            <a:endParaRPr lang="fr-FR" sz="2000" dirty="0">
              <a:solidFill>
                <a:srgbClr val="00009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6149"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B7692B04-CD90-4549-AE2E-BA31564B7A47}" type="slidenum">
              <a:rPr lang="fr-FR">
                <a:solidFill>
                  <a:schemeClr val="tx1">
                    <a:tint val="75000"/>
                  </a:schemeClr>
                </a:solidFill>
                <a:latin typeface="+mn-lt"/>
                <a:ea typeface="+mn-ea"/>
              </a:rPr>
              <a:pPr algn="ctr" fontAlgn="auto">
                <a:spcBef>
                  <a:spcPts val="0"/>
                </a:spcBef>
                <a:spcAft>
                  <a:spcPts val="0"/>
                </a:spcAft>
                <a:defRPr/>
              </a:pPr>
              <a:t>26</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755650" y="620713"/>
            <a:ext cx="7777163"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200m Super Sauveteur</a:t>
            </a:r>
          </a:p>
        </p:txBody>
      </p:sp>
      <p:sp>
        <p:nvSpPr>
          <p:cNvPr id="6152" name="Rectangle 3"/>
          <p:cNvSpPr txBox="1">
            <a:spLocks noChangeArrowheads="1"/>
          </p:cNvSpPr>
          <p:nvPr/>
        </p:nvSpPr>
        <p:spPr bwMode="auto">
          <a:xfrm>
            <a:off x="323850" y="1908175"/>
            <a:ext cx="8496300" cy="2600325"/>
          </a:xfrm>
          <a:prstGeom prst="rect">
            <a:avLst/>
          </a:prstGeom>
          <a:noFill/>
          <a:ln w="9525">
            <a:noFill/>
            <a:miter lim="800000"/>
            <a:headEnd/>
            <a:tailEnd/>
          </a:ln>
        </p:spPr>
        <p:txBody>
          <a:bodyPr/>
          <a:lstStyle/>
          <a:p>
            <a:pPr algn="just" eaLnBrk="0" hangingPunct="0">
              <a:lnSpc>
                <a:spcPct val="80000"/>
              </a:lnSpc>
              <a:spcBef>
                <a:spcPct val="20000"/>
              </a:spcBef>
              <a:buFont typeface="Arial" charset="0"/>
              <a:buNone/>
            </a:pPr>
            <a:r>
              <a:rPr lang="fr-FR" sz="3000">
                <a:solidFill>
                  <a:srgbClr val="000099"/>
                </a:solidFill>
              </a:rPr>
              <a:t>Épreuve qui symbolise le sauvetage de personnes en détresse dans un milieu aquatique. Elle simule la recherche d'une personne en détresse et son remorquage en surface et le remorquage d'une deuxième personne à l'aide d'équipements supplémentaires (les palmes et la bouée tube) </a:t>
            </a:r>
          </a:p>
        </p:txBody>
      </p:sp>
      <p:grpSp>
        <p:nvGrpSpPr>
          <p:cNvPr id="6153" name="Group 35"/>
          <p:cNvGrpSpPr>
            <a:grpSpLocks/>
          </p:cNvGrpSpPr>
          <p:nvPr/>
        </p:nvGrpSpPr>
        <p:grpSpPr bwMode="auto">
          <a:xfrm>
            <a:off x="1374775" y="4268788"/>
            <a:ext cx="6292850" cy="2328862"/>
            <a:chOff x="441" y="3964"/>
            <a:chExt cx="9910" cy="3669"/>
          </a:xfrm>
        </p:grpSpPr>
        <p:grpSp>
          <p:nvGrpSpPr>
            <p:cNvPr id="6154" name="Group 36"/>
            <p:cNvGrpSpPr>
              <a:grpSpLocks/>
            </p:cNvGrpSpPr>
            <p:nvPr/>
          </p:nvGrpSpPr>
          <p:grpSpPr bwMode="auto">
            <a:xfrm>
              <a:off x="441" y="3964"/>
              <a:ext cx="9910" cy="3669"/>
              <a:chOff x="441" y="3964"/>
              <a:chExt cx="9910" cy="3669"/>
            </a:xfrm>
          </p:grpSpPr>
          <p:grpSp>
            <p:nvGrpSpPr>
              <p:cNvPr id="6156" name="Group 37"/>
              <p:cNvGrpSpPr>
                <a:grpSpLocks/>
              </p:cNvGrpSpPr>
              <p:nvPr/>
            </p:nvGrpSpPr>
            <p:grpSpPr bwMode="auto">
              <a:xfrm>
                <a:off x="441" y="3964"/>
                <a:ext cx="9910" cy="3669"/>
                <a:chOff x="441" y="3964"/>
                <a:chExt cx="9910" cy="3669"/>
              </a:xfrm>
            </p:grpSpPr>
            <p:grpSp>
              <p:nvGrpSpPr>
                <p:cNvPr id="6158" name="Group 38"/>
                <p:cNvGrpSpPr>
                  <a:grpSpLocks/>
                </p:cNvGrpSpPr>
                <p:nvPr/>
              </p:nvGrpSpPr>
              <p:grpSpPr bwMode="auto">
                <a:xfrm>
                  <a:off x="441" y="3964"/>
                  <a:ext cx="9910" cy="3669"/>
                  <a:chOff x="981" y="1984"/>
                  <a:chExt cx="9910" cy="3669"/>
                </a:xfrm>
              </p:grpSpPr>
              <p:sp>
                <p:nvSpPr>
                  <p:cNvPr id="6162" name="Oval 39"/>
                  <p:cNvSpPr>
                    <a:spLocks noChangeArrowheads="1"/>
                  </p:cNvSpPr>
                  <p:nvPr/>
                </p:nvSpPr>
                <p:spPr bwMode="auto">
                  <a:xfrm>
                    <a:off x="981" y="1984"/>
                    <a:ext cx="9910" cy="3669"/>
                  </a:xfrm>
                  <a:prstGeom prst="ellipse">
                    <a:avLst/>
                  </a:prstGeom>
                  <a:solidFill>
                    <a:srgbClr val="FFCC99"/>
                  </a:solidFill>
                  <a:ln w="9525">
                    <a:noFill/>
                    <a:round/>
                    <a:headEnd/>
                    <a:tailEnd/>
                  </a:ln>
                </p:spPr>
                <p:txBody>
                  <a:bodyPr/>
                  <a:lstStyle/>
                  <a:p>
                    <a:endParaRPr lang="fr-FR"/>
                  </a:p>
                </p:txBody>
              </p:sp>
              <p:sp>
                <p:nvSpPr>
                  <p:cNvPr id="6163" name="AutoShape 40"/>
                  <p:cNvSpPr>
                    <a:spLocks noChangeArrowheads="1"/>
                  </p:cNvSpPr>
                  <p:nvPr/>
                </p:nvSpPr>
                <p:spPr bwMode="auto">
                  <a:xfrm>
                    <a:off x="2161" y="3157"/>
                    <a:ext cx="7663" cy="1320"/>
                  </a:xfrm>
                  <a:prstGeom prst="parallelogram">
                    <a:avLst>
                      <a:gd name="adj" fmla="val 145133"/>
                    </a:avLst>
                  </a:prstGeom>
                  <a:solidFill>
                    <a:srgbClr val="CCFFFF"/>
                  </a:solidFill>
                  <a:ln w="76200">
                    <a:solidFill>
                      <a:srgbClr val="000000"/>
                    </a:solidFill>
                    <a:miter lim="800000"/>
                    <a:headEnd/>
                    <a:tailEnd/>
                  </a:ln>
                </p:spPr>
                <p:txBody>
                  <a:bodyPr/>
                  <a:lstStyle/>
                  <a:p>
                    <a:endParaRPr lang="fr-FR"/>
                  </a:p>
                </p:txBody>
              </p:sp>
              <p:sp>
                <p:nvSpPr>
                  <p:cNvPr id="6164" name="AutoShape 41"/>
                  <p:cNvSpPr>
                    <a:spLocks noChangeArrowheads="1"/>
                  </p:cNvSpPr>
                  <p:nvPr/>
                </p:nvSpPr>
                <p:spPr bwMode="auto">
                  <a:xfrm>
                    <a:off x="3285" y="3011"/>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6165" name="AutoShape 42"/>
                  <p:cNvSpPr>
                    <a:spLocks noChangeArrowheads="1"/>
                  </p:cNvSpPr>
                  <p:nvPr/>
                </p:nvSpPr>
                <p:spPr bwMode="auto">
                  <a:xfrm>
                    <a:off x="2059" y="3890"/>
                    <a:ext cx="307" cy="294"/>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6166" name="AutoShape 43"/>
                  <p:cNvSpPr>
                    <a:spLocks noChangeArrowheads="1"/>
                  </p:cNvSpPr>
                  <p:nvPr/>
                </p:nvSpPr>
                <p:spPr bwMode="auto">
                  <a:xfrm>
                    <a:off x="2468" y="3597"/>
                    <a:ext cx="306"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6167" name="AutoShape 44"/>
                  <p:cNvSpPr>
                    <a:spLocks noChangeArrowheads="1"/>
                  </p:cNvSpPr>
                  <p:nvPr/>
                </p:nvSpPr>
                <p:spPr bwMode="auto">
                  <a:xfrm>
                    <a:off x="2876" y="3304"/>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6168" name="Line 45"/>
                  <p:cNvSpPr>
                    <a:spLocks noChangeShapeType="1"/>
                  </p:cNvSpPr>
                  <p:nvPr/>
                </p:nvSpPr>
                <p:spPr bwMode="auto">
                  <a:xfrm>
                    <a:off x="2672" y="4184"/>
                    <a:ext cx="5517" cy="0"/>
                  </a:xfrm>
                  <a:prstGeom prst="line">
                    <a:avLst/>
                  </a:prstGeom>
                  <a:noFill/>
                  <a:ln w="15875">
                    <a:solidFill>
                      <a:srgbClr val="000000"/>
                    </a:solidFill>
                    <a:prstDash val="sysDot"/>
                    <a:round/>
                    <a:headEnd/>
                    <a:tailEnd/>
                  </a:ln>
                </p:spPr>
                <p:txBody>
                  <a:bodyPr/>
                  <a:lstStyle/>
                  <a:p>
                    <a:endParaRPr lang="fr-FR"/>
                  </a:p>
                </p:txBody>
              </p:sp>
              <p:sp>
                <p:nvSpPr>
                  <p:cNvPr id="6169" name="Line 46"/>
                  <p:cNvSpPr>
                    <a:spLocks noChangeShapeType="1"/>
                  </p:cNvSpPr>
                  <p:nvPr/>
                </p:nvSpPr>
                <p:spPr bwMode="auto">
                  <a:xfrm>
                    <a:off x="3796" y="3450"/>
                    <a:ext cx="5517" cy="0"/>
                  </a:xfrm>
                  <a:prstGeom prst="line">
                    <a:avLst/>
                  </a:prstGeom>
                  <a:noFill/>
                  <a:ln w="15875">
                    <a:solidFill>
                      <a:srgbClr val="000000"/>
                    </a:solidFill>
                    <a:prstDash val="sysDot"/>
                    <a:round/>
                    <a:headEnd/>
                    <a:tailEnd/>
                  </a:ln>
                </p:spPr>
                <p:txBody>
                  <a:bodyPr/>
                  <a:lstStyle/>
                  <a:p>
                    <a:endParaRPr lang="fr-FR"/>
                  </a:p>
                </p:txBody>
              </p:sp>
              <p:sp>
                <p:nvSpPr>
                  <p:cNvPr id="6170" name="Line 47"/>
                  <p:cNvSpPr>
                    <a:spLocks noChangeShapeType="1"/>
                  </p:cNvSpPr>
                  <p:nvPr/>
                </p:nvSpPr>
                <p:spPr bwMode="auto">
                  <a:xfrm flipH="1">
                    <a:off x="7281" y="3064"/>
                    <a:ext cx="2160" cy="1440"/>
                  </a:xfrm>
                  <a:prstGeom prst="line">
                    <a:avLst/>
                  </a:prstGeom>
                  <a:noFill/>
                  <a:ln w="9525" cap="rnd">
                    <a:solidFill>
                      <a:srgbClr val="000000"/>
                    </a:solidFill>
                    <a:prstDash val="sysDot"/>
                    <a:round/>
                    <a:headEnd/>
                    <a:tailEnd/>
                  </a:ln>
                </p:spPr>
                <p:txBody>
                  <a:bodyPr/>
                  <a:lstStyle/>
                  <a:p>
                    <a:endParaRPr lang="fr-FR"/>
                  </a:p>
                </p:txBody>
              </p:sp>
              <p:sp>
                <p:nvSpPr>
                  <p:cNvPr id="6171" name="Line 48"/>
                  <p:cNvSpPr>
                    <a:spLocks noChangeShapeType="1"/>
                  </p:cNvSpPr>
                  <p:nvPr/>
                </p:nvSpPr>
                <p:spPr bwMode="auto">
                  <a:xfrm>
                    <a:off x="4102" y="2424"/>
                    <a:ext cx="0" cy="733"/>
                  </a:xfrm>
                  <a:prstGeom prst="line">
                    <a:avLst/>
                  </a:prstGeom>
                  <a:noFill/>
                  <a:ln w="9525">
                    <a:solidFill>
                      <a:srgbClr val="000000"/>
                    </a:solidFill>
                    <a:round/>
                    <a:headEnd/>
                    <a:tailEnd/>
                  </a:ln>
                </p:spPr>
                <p:txBody>
                  <a:bodyPr/>
                  <a:lstStyle/>
                  <a:p>
                    <a:endParaRPr lang="fr-FR"/>
                  </a:p>
                </p:txBody>
              </p:sp>
              <p:sp>
                <p:nvSpPr>
                  <p:cNvPr id="6172" name="Line 49"/>
                  <p:cNvSpPr>
                    <a:spLocks noChangeShapeType="1"/>
                  </p:cNvSpPr>
                  <p:nvPr/>
                </p:nvSpPr>
                <p:spPr bwMode="auto">
                  <a:xfrm>
                    <a:off x="9926" y="2424"/>
                    <a:ext cx="0" cy="733"/>
                  </a:xfrm>
                  <a:prstGeom prst="line">
                    <a:avLst/>
                  </a:prstGeom>
                  <a:noFill/>
                  <a:ln w="9525">
                    <a:solidFill>
                      <a:srgbClr val="000000"/>
                    </a:solidFill>
                    <a:round/>
                    <a:headEnd/>
                    <a:tailEnd/>
                  </a:ln>
                </p:spPr>
                <p:txBody>
                  <a:bodyPr/>
                  <a:lstStyle/>
                  <a:p>
                    <a:endParaRPr lang="fr-FR"/>
                  </a:p>
                </p:txBody>
              </p:sp>
              <p:sp>
                <p:nvSpPr>
                  <p:cNvPr id="6173" name="Line 50"/>
                  <p:cNvSpPr>
                    <a:spLocks noChangeShapeType="1"/>
                  </p:cNvSpPr>
                  <p:nvPr/>
                </p:nvSpPr>
                <p:spPr bwMode="auto">
                  <a:xfrm>
                    <a:off x="4102" y="2717"/>
                    <a:ext cx="5824" cy="0"/>
                  </a:xfrm>
                  <a:prstGeom prst="line">
                    <a:avLst/>
                  </a:prstGeom>
                  <a:noFill/>
                  <a:ln w="9525">
                    <a:solidFill>
                      <a:srgbClr val="000000"/>
                    </a:solidFill>
                    <a:round/>
                    <a:headEnd type="triangle" w="med" len="med"/>
                    <a:tailEnd type="triangle" w="med" len="med"/>
                  </a:ln>
                </p:spPr>
                <p:txBody>
                  <a:bodyPr/>
                  <a:lstStyle/>
                  <a:p>
                    <a:endParaRPr lang="fr-FR"/>
                  </a:p>
                </p:txBody>
              </p:sp>
              <p:sp>
                <p:nvSpPr>
                  <p:cNvPr id="6174" name="Text Box 51"/>
                  <p:cNvSpPr txBox="1">
                    <a:spLocks noChangeArrowheads="1"/>
                  </p:cNvSpPr>
                  <p:nvPr/>
                </p:nvSpPr>
                <p:spPr bwMode="auto">
                  <a:xfrm>
                    <a:off x="7042" y="2385"/>
                    <a:ext cx="947" cy="393"/>
                  </a:xfrm>
                  <a:prstGeom prst="rect">
                    <a:avLst/>
                  </a:prstGeom>
                  <a:noFill/>
                  <a:ln w="9525">
                    <a:noFill/>
                    <a:miter lim="800000"/>
                    <a:headEnd/>
                    <a:tailEnd/>
                  </a:ln>
                </p:spPr>
                <p:txBody>
                  <a:bodyPr/>
                  <a:lstStyle/>
                  <a:p>
                    <a:r>
                      <a:rPr lang="fr-FR" sz="1000"/>
                      <a:t>50 m.</a:t>
                    </a:r>
                  </a:p>
                </p:txBody>
              </p:sp>
              <p:grpSp>
                <p:nvGrpSpPr>
                  <p:cNvPr id="6175" name="Group 52"/>
                  <p:cNvGrpSpPr>
                    <a:grpSpLocks/>
                  </p:cNvGrpSpPr>
                  <p:nvPr/>
                </p:nvGrpSpPr>
                <p:grpSpPr bwMode="auto">
                  <a:xfrm>
                    <a:off x="3465" y="3673"/>
                    <a:ext cx="900" cy="360"/>
                    <a:chOff x="3511" y="12853"/>
                    <a:chExt cx="900" cy="360"/>
                  </a:xfrm>
                </p:grpSpPr>
                <p:graphicFrame>
                  <p:nvGraphicFramePr>
                    <p:cNvPr id="6147" name="Object 2"/>
                    <p:cNvGraphicFramePr>
                      <a:graphicFrameLocks noChangeAspect="1"/>
                    </p:cNvGraphicFramePr>
                    <p:nvPr/>
                  </p:nvGraphicFramePr>
                  <p:xfrm>
                    <a:off x="3624" y="12853"/>
                    <a:ext cx="787" cy="360"/>
                  </p:xfrm>
                  <a:graphic>
                    <a:graphicData uri="http://schemas.openxmlformats.org/presentationml/2006/ole">
                      <p:oleObj spid="_x0000_s6147" r:id="rId5" imgW="1512000" imgH="923760" progId="">
                        <p:embed/>
                      </p:oleObj>
                    </a:graphicData>
                  </a:graphic>
                </p:graphicFrame>
                <p:sp>
                  <p:nvSpPr>
                    <p:cNvPr id="6198" name="Freeform 54"/>
                    <p:cNvSpPr>
                      <a:spLocks/>
                    </p:cNvSpPr>
                    <p:nvPr/>
                  </p:nvSpPr>
                  <p:spPr bwMode="auto">
                    <a:xfrm>
                      <a:off x="3511" y="12989"/>
                      <a:ext cx="117" cy="32"/>
                    </a:xfrm>
                    <a:custGeom>
                      <a:avLst/>
                      <a:gdLst>
                        <a:gd name="T0" fmla="*/ 4 w 150"/>
                        <a:gd name="T1" fmla="*/ 19 h 55"/>
                        <a:gd name="T2" fmla="*/ 85 w 150"/>
                        <a:gd name="T3" fmla="*/ 2 h 55"/>
                        <a:gd name="T4" fmla="*/ 91 w 150"/>
                        <a:gd name="T5" fmla="*/ 19 h 55"/>
                        <a:gd name="T6" fmla="*/ 40 w 150"/>
                        <a:gd name="T7" fmla="*/ 10 h 55"/>
                        <a:gd name="T8" fmla="*/ 4 w 150"/>
                        <a:gd name="T9" fmla="*/ 19 h 55"/>
                        <a:gd name="T10" fmla="*/ 0 60000 65536"/>
                        <a:gd name="T11" fmla="*/ 0 60000 65536"/>
                        <a:gd name="T12" fmla="*/ 0 60000 65536"/>
                        <a:gd name="T13" fmla="*/ 0 60000 65536"/>
                        <a:gd name="T14" fmla="*/ 0 60000 65536"/>
                        <a:gd name="T15" fmla="*/ 0 w 150"/>
                        <a:gd name="T16" fmla="*/ 0 h 55"/>
                        <a:gd name="T17" fmla="*/ 150 w 150"/>
                        <a:gd name="T18" fmla="*/ 55 h 55"/>
                      </a:gdLst>
                      <a:ahLst/>
                      <a:cxnLst>
                        <a:cxn ang="T10">
                          <a:pos x="T0" y="T1"/>
                        </a:cxn>
                        <a:cxn ang="T11">
                          <a:pos x="T2" y="T3"/>
                        </a:cxn>
                        <a:cxn ang="T12">
                          <a:pos x="T4" y="T5"/>
                        </a:cxn>
                        <a:cxn ang="T13">
                          <a:pos x="T6" y="T7"/>
                        </a:cxn>
                        <a:cxn ang="T14">
                          <a:pos x="T8" y="T9"/>
                        </a:cxn>
                      </a:cxnLst>
                      <a:rect l="T15" t="T16" r="T17" b="T18"/>
                      <a:pathLst>
                        <a:path w="150" h="55">
                          <a:moveTo>
                            <a:pt x="6" y="55"/>
                          </a:moveTo>
                          <a:lnTo>
                            <a:pt x="140" y="7"/>
                          </a:lnTo>
                          <a:lnTo>
                            <a:pt x="150" y="55"/>
                          </a:lnTo>
                          <a:cubicBezTo>
                            <a:pt x="139" y="34"/>
                            <a:pt x="87" y="40"/>
                            <a:pt x="65" y="30"/>
                          </a:cubicBezTo>
                          <a:cubicBezTo>
                            <a:pt x="0" y="1"/>
                            <a:pt x="4" y="0"/>
                            <a:pt x="6" y="55"/>
                          </a:cubicBezTo>
                          <a:close/>
                        </a:path>
                      </a:pathLst>
                    </a:custGeom>
                    <a:solidFill>
                      <a:srgbClr val="993300"/>
                    </a:solidFill>
                    <a:ln w="57150" cap="flat" cmpd="sng">
                      <a:solidFill>
                        <a:srgbClr val="993300"/>
                      </a:solidFill>
                      <a:prstDash val="solid"/>
                      <a:round/>
                      <a:headEnd/>
                      <a:tailEnd/>
                    </a:ln>
                  </p:spPr>
                  <p:txBody>
                    <a:bodyPr/>
                    <a:lstStyle/>
                    <a:p>
                      <a:endParaRPr lang="fr-FR"/>
                    </a:p>
                  </p:txBody>
                </p:sp>
              </p:grpSp>
              <p:grpSp>
                <p:nvGrpSpPr>
                  <p:cNvPr id="6176" name="Group 55"/>
                  <p:cNvGrpSpPr>
                    <a:grpSpLocks/>
                  </p:cNvGrpSpPr>
                  <p:nvPr/>
                </p:nvGrpSpPr>
                <p:grpSpPr bwMode="auto">
                  <a:xfrm>
                    <a:off x="3275" y="3784"/>
                    <a:ext cx="900" cy="180"/>
                    <a:chOff x="2421" y="10264"/>
                    <a:chExt cx="900" cy="180"/>
                  </a:xfrm>
                </p:grpSpPr>
                <p:sp>
                  <p:nvSpPr>
                    <p:cNvPr id="6196" name="Line 56"/>
                    <p:cNvSpPr>
                      <a:spLocks noChangeShapeType="1"/>
                    </p:cNvSpPr>
                    <p:nvPr/>
                  </p:nvSpPr>
                  <p:spPr bwMode="auto">
                    <a:xfrm>
                      <a:off x="2421" y="10444"/>
                      <a:ext cx="540" cy="0"/>
                    </a:xfrm>
                    <a:prstGeom prst="line">
                      <a:avLst/>
                    </a:prstGeom>
                    <a:noFill/>
                    <a:ln w="76200">
                      <a:solidFill>
                        <a:srgbClr val="FFCC00"/>
                      </a:solidFill>
                      <a:round/>
                      <a:headEnd/>
                      <a:tailEnd/>
                    </a:ln>
                  </p:spPr>
                  <p:txBody>
                    <a:bodyPr/>
                    <a:lstStyle/>
                    <a:p>
                      <a:endParaRPr lang="fr-FR"/>
                    </a:p>
                  </p:txBody>
                </p:sp>
                <p:sp>
                  <p:nvSpPr>
                    <p:cNvPr id="6197" name="Line 57"/>
                    <p:cNvSpPr>
                      <a:spLocks noChangeShapeType="1"/>
                    </p:cNvSpPr>
                    <p:nvPr/>
                  </p:nvSpPr>
                  <p:spPr bwMode="auto">
                    <a:xfrm flipV="1">
                      <a:off x="2961" y="10264"/>
                      <a:ext cx="360" cy="180"/>
                    </a:xfrm>
                    <a:prstGeom prst="line">
                      <a:avLst/>
                    </a:prstGeom>
                    <a:noFill/>
                    <a:ln w="15875">
                      <a:solidFill>
                        <a:srgbClr val="000000"/>
                      </a:solidFill>
                      <a:round/>
                      <a:headEnd/>
                      <a:tailEnd/>
                    </a:ln>
                  </p:spPr>
                  <p:txBody>
                    <a:bodyPr/>
                    <a:lstStyle/>
                    <a:p>
                      <a:endParaRPr lang="fr-FR"/>
                    </a:p>
                  </p:txBody>
                </p:sp>
              </p:grpSp>
              <p:graphicFrame>
                <p:nvGraphicFramePr>
                  <p:cNvPr id="6146" name="Object 3"/>
                  <p:cNvGraphicFramePr>
                    <a:graphicFrameLocks noChangeAspect="1"/>
                  </p:cNvGraphicFramePr>
                  <p:nvPr/>
                </p:nvGraphicFramePr>
                <p:xfrm>
                  <a:off x="3815" y="3313"/>
                  <a:ext cx="720" cy="360"/>
                </p:xfrm>
                <a:graphic>
                  <a:graphicData uri="http://schemas.openxmlformats.org/presentationml/2006/ole">
                    <p:oleObj spid="_x0000_s6146" r:id="rId6" imgW="1213200" imgH="1005480" progId="">
                      <p:embed/>
                    </p:oleObj>
                  </a:graphicData>
                </a:graphic>
              </p:graphicFrame>
              <p:grpSp>
                <p:nvGrpSpPr>
                  <p:cNvPr id="6177" name="Group 59"/>
                  <p:cNvGrpSpPr>
                    <a:grpSpLocks/>
                  </p:cNvGrpSpPr>
                  <p:nvPr/>
                </p:nvGrpSpPr>
                <p:grpSpPr bwMode="auto">
                  <a:xfrm rot="10800000" flipV="1">
                    <a:off x="5841" y="3604"/>
                    <a:ext cx="360" cy="360"/>
                    <a:chOff x="10800" y="3168"/>
                    <a:chExt cx="1584" cy="1008"/>
                  </a:xfrm>
                </p:grpSpPr>
                <p:sp>
                  <p:nvSpPr>
                    <p:cNvPr id="6192" name="Rectangle 60"/>
                    <p:cNvSpPr>
                      <a:spLocks noChangeArrowheads="1"/>
                    </p:cNvSpPr>
                    <p:nvPr/>
                  </p:nvSpPr>
                  <p:spPr bwMode="auto">
                    <a:xfrm>
                      <a:off x="10800" y="3459"/>
                      <a:ext cx="1296" cy="432"/>
                    </a:xfrm>
                    <a:prstGeom prst="rect">
                      <a:avLst/>
                    </a:prstGeom>
                    <a:solidFill>
                      <a:srgbClr val="FF0000"/>
                    </a:solidFill>
                    <a:ln w="12700">
                      <a:solidFill>
                        <a:srgbClr val="000000"/>
                      </a:solidFill>
                      <a:miter lim="800000"/>
                      <a:headEnd/>
                      <a:tailEnd/>
                    </a:ln>
                  </p:spPr>
                  <p:txBody>
                    <a:bodyPr/>
                    <a:lstStyle/>
                    <a:p>
                      <a:endParaRPr lang="fr-FR"/>
                    </a:p>
                  </p:txBody>
                </p:sp>
                <p:sp>
                  <p:nvSpPr>
                    <p:cNvPr id="6193" name="Oval 61"/>
                    <p:cNvSpPr>
                      <a:spLocks noChangeArrowheads="1"/>
                    </p:cNvSpPr>
                    <p:nvPr/>
                  </p:nvSpPr>
                  <p:spPr bwMode="auto">
                    <a:xfrm>
                      <a:off x="12096" y="3456"/>
                      <a:ext cx="288" cy="432"/>
                    </a:xfrm>
                    <a:prstGeom prst="ellipse">
                      <a:avLst/>
                    </a:prstGeom>
                    <a:solidFill>
                      <a:srgbClr val="FF0000"/>
                    </a:solidFill>
                    <a:ln w="9525">
                      <a:solidFill>
                        <a:srgbClr val="000000"/>
                      </a:solidFill>
                      <a:round/>
                      <a:headEnd/>
                      <a:tailEnd/>
                    </a:ln>
                  </p:spPr>
                  <p:txBody>
                    <a:bodyPr/>
                    <a:lstStyle/>
                    <a:p>
                      <a:endParaRPr lang="fr-FR"/>
                    </a:p>
                  </p:txBody>
                </p:sp>
                <p:sp>
                  <p:nvSpPr>
                    <p:cNvPr id="6194" name="Line 62"/>
                    <p:cNvSpPr>
                      <a:spLocks noChangeShapeType="1"/>
                    </p:cNvSpPr>
                    <p:nvPr/>
                  </p:nvSpPr>
                  <p:spPr bwMode="auto">
                    <a:xfrm>
                      <a:off x="11664" y="3459"/>
                      <a:ext cx="0" cy="432"/>
                    </a:xfrm>
                    <a:prstGeom prst="line">
                      <a:avLst/>
                    </a:prstGeom>
                    <a:noFill/>
                    <a:ln w="114300">
                      <a:solidFill>
                        <a:srgbClr val="FFFFFF"/>
                      </a:solidFill>
                      <a:round/>
                      <a:headEnd/>
                      <a:tailEnd/>
                    </a:ln>
                  </p:spPr>
                  <p:txBody>
                    <a:bodyPr/>
                    <a:lstStyle/>
                    <a:p>
                      <a:endParaRPr lang="fr-FR"/>
                    </a:p>
                  </p:txBody>
                </p:sp>
                <p:sp>
                  <p:nvSpPr>
                    <p:cNvPr id="6195" name="Rectangle 63"/>
                    <p:cNvSpPr>
                      <a:spLocks noChangeArrowheads="1"/>
                    </p:cNvSpPr>
                    <p:nvPr/>
                  </p:nvSpPr>
                  <p:spPr bwMode="auto">
                    <a:xfrm>
                      <a:off x="11664" y="3168"/>
                      <a:ext cx="288" cy="1008"/>
                    </a:xfrm>
                    <a:prstGeom prst="rect">
                      <a:avLst/>
                    </a:prstGeom>
                    <a:solidFill>
                      <a:srgbClr val="FF0000"/>
                    </a:solidFill>
                    <a:ln w="9525">
                      <a:solidFill>
                        <a:srgbClr val="000000"/>
                      </a:solidFill>
                      <a:miter lim="800000"/>
                      <a:headEnd/>
                      <a:tailEnd/>
                    </a:ln>
                  </p:spPr>
                  <p:txBody>
                    <a:bodyPr/>
                    <a:lstStyle/>
                    <a:p>
                      <a:endParaRPr lang="fr-FR"/>
                    </a:p>
                  </p:txBody>
                </p:sp>
              </p:grpSp>
              <p:sp>
                <p:nvSpPr>
                  <p:cNvPr id="6178" name="Line 64"/>
                  <p:cNvSpPr>
                    <a:spLocks noChangeShapeType="1"/>
                  </p:cNvSpPr>
                  <p:nvPr/>
                </p:nvSpPr>
                <p:spPr bwMode="auto">
                  <a:xfrm>
                    <a:off x="4761" y="3604"/>
                    <a:ext cx="4320" cy="0"/>
                  </a:xfrm>
                  <a:prstGeom prst="line">
                    <a:avLst/>
                  </a:prstGeom>
                  <a:noFill/>
                  <a:ln w="9525">
                    <a:solidFill>
                      <a:srgbClr val="000000"/>
                    </a:solidFill>
                    <a:round/>
                    <a:headEnd/>
                    <a:tailEnd type="triangle" w="med" len="med"/>
                  </a:ln>
                </p:spPr>
                <p:txBody>
                  <a:bodyPr/>
                  <a:lstStyle/>
                  <a:p>
                    <a:endParaRPr lang="fr-FR"/>
                  </a:p>
                </p:txBody>
              </p:sp>
              <p:sp>
                <p:nvSpPr>
                  <p:cNvPr id="6179" name="Line 65"/>
                  <p:cNvSpPr>
                    <a:spLocks noChangeShapeType="1"/>
                  </p:cNvSpPr>
                  <p:nvPr/>
                </p:nvSpPr>
                <p:spPr bwMode="auto">
                  <a:xfrm flipH="1">
                    <a:off x="7101" y="3424"/>
                    <a:ext cx="1800" cy="0"/>
                  </a:xfrm>
                  <a:prstGeom prst="line">
                    <a:avLst/>
                  </a:prstGeom>
                  <a:noFill/>
                  <a:ln w="9525">
                    <a:solidFill>
                      <a:srgbClr val="000000"/>
                    </a:solidFill>
                    <a:round/>
                    <a:headEnd/>
                    <a:tailEnd type="triangle" w="med" len="med"/>
                  </a:ln>
                </p:spPr>
                <p:txBody>
                  <a:bodyPr/>
                  <a:lstStyle/>
                  <a:p>
                    <a:endParaRPr lang="fr-FR"/>
                  </a:p>
                </p:txBody>
              </p:sp>
              <p:sp>
                <p:nvSpPr>
                  <p:cNvPr id="6180" name="Line 66"/>
                  <p:cNvSpPr>
                    <a:spLocks noChangeShapeType="1"/>
                  </p:cNvSpPr>
                  <p:nvPr/>
                </p:nvSpPr>
                <p:spPr bwMode="auto">
                  <a:xfrm flipH="1">
                    <a:off x="6201" y="3424"/>
                    <a:ext cx="900" cy="360"/>
                  </a:xfrm>
                  <a:prstGeom prst="line">
                    <a:avLst/>
                  </a:prstGeom>
                  <a:noFill/>
                  <a:ln w="9525">
                    <a:solidFill>
                      <a:srgbClr val="000000"/>
                    </a:solidFill>
                    <a:round/>
                    <a:headEnd/>
                    <a:tailEnd type="triangle" w="med" len="med"/>
                  </a:ln>
                </p:spPr>
                <p:txBody>
                  <a:bodyPr/>
                  <a:lstStyle/>
                  <a:p>
                    <a:endParaRPr lang="fr-FR"/>
                  </a:p>
                </p:txBody>
              </p:sp>
              <p:sp>
                <p:nvSpPr>
                  <p:cNvPr id="6181" name="Line 67"/>
                  <p:cNvSpPr>
                    <a:spLocks noChangeShapeType="1"/>
                  </p:cNvSpPr>
                  <p:nvPr/>
                </p:nvSpPr>
                <p:spPr bwMode="auto">
                  <a:xfrm flipH="1" flipV="1">
                    <a:off x="5301" y="3604"/>
                    <a:ext cx="540" cy="180"/>
                  </a:xfrm>
                  <a:prstGeom prst="line">
                    <a:avLst/>
                  </a:prstGeom>
                  <a:noFill/>
                  <a:ln w="9525">
                    <a:solidFill>
                      <a:srgbClr val="000000"/>
                    </a:solidFill>
                    <a:round/>
                    <a:headEnd/>
                    <a:tailEnd type="triangle" w="med" len="med"/>
                  </a:ln>
                </p:spPr>
                <p:txBody>
                  <a:bodyPr/>
                  <a:lstStyle/>
                  <a:p>
                    <a:endParaRPr lang="fr-FR"/>
                  </a:p>
                </p:txBody>
              </p:sp>
              <p:sp>
                <p:nvSpPr>
                  <p:cNvPr id="6182" name="Line 68"/>
                  <p:cNvSpPr>
                    <a:spLocks noChangeShapeType="1"/>
                  </p:cNvSpPr>
                  <p:nvPr/>
                </p:nvSpPr>
                <p:spPr bwMode="auto">
                  <a:xfrm>
                    <a:off x="4401" y="3964"/>
                    <a:ext cx="3780" cy="0"/>
                  </a:xfrm>
                  <a:prstGeom prst="line">
                    <a:avLst/>
                  </a:prstGeom>
                  <a:noFill/>
                  <a:ln w="9525">
                    <a:solidFill>
                      <a:srgbClr val="000000"/>
                    </a:solidFill>
                    <a:round/>
                    <a:headEnd/>
                    <a:tailEnd type="triangle" w="med" len="med"/>
                  </a:ln>
                </p:spPr>
                <p:txBody>
                  <a:bodyPr/>
                  <a:lstStyle/>
                  <a:p>
                    <a:endParaRPr lang="fr-FR"/>
                  </a:p>
                </p:txBody>
              </p:sp>
              <p:sp>
                <p:nvSpPr>
                  <p:cNvPr id="6183" name="Line 69"/>
                  <p:cNvSpPr>
                    <a:spLocks noChangeShapeType="1"/>
                  </p:cNvSpPr>
                  <p:nvPr/>
                </p:nvSpPr>
                <p:spPr bwMode="auto">
                  <a:xfrm flipH="1">
                    <a:off x="2915" y="4144"/>
                    <a:ext cx="5040" cy="0"/>
                  </a:xfrm>
                  <a:prstGeom prst="line">
                    <a:avLst/>
                  </a:prstGeom>
                  <a:noFill/>
                  <a:ln w="9525">
                    <a:solidFill>
                      <a:srgbClr val="000000"/>
                    </a:solidFill>
                    <a:round/>
                    <a:headEnd/>
                    <a:tailEnd type="triangle" w="med" len="med"/>
                  </a:ln>
                </p:spPr>
                <p:txBody>
                  <a:bodyPr/>
                  <a:lstStyle/>
                  <a:p>
                    <a:endParaRPr lang="fr-FR"/>
                  </a:p>
                </p:txBody>
              </p:sp>
              <p:sp>
                <p:nvSpPr>
                  <p:cNvPr id="6184" name="Line 70"/>
                  <p:cNvSpPr>
                    <a:spLocks noChangeShapeType="1"/>
                  </p:cNvSpPr>
                  <p:nvPr/>
                </p:nvSpPr>
                <p:spPr bwMode="auto">
                  <a:xfrm flipH="1">
                    <a:off x="5121" y="3064"/>
                    <a:ext cx="1980" cy="1440"/>
                  </a:xfrm>
                  <a:prstGeom prst="line">
                    <a:avLst/>
                  </a:prstGeom>
                  <a:noFill/>
                  <a:ln w="9525">
                    <a:solidFill>
                      <a:srgbClr val="000000"/>
                    </a:solidFill>
                    <a:round/>
                    <a:headEnd/>
                    <a:tailEnd/>
                  </a:ln>
                </p:spPr>
                <p:txBody>
                  <a:bodyPr/>
                  <a:lstStyle/>
                  <a:p>
                    <a:endParaRPr lang="fr-FR"/>
                  </a:p>
                </p:txBody>
              </p:sp>
              <p:sp>
                <p:nvSpPr>
                  <p:cNvPr id="6185" name="Line 71"/>
                  <p:cNvSpPr>
                    <a:spLocks noChangeShapeType="1"/>
                  </p:cNvSpPr>
                  <p:nvPr/>
                </p:nvSpPr>
                <p:spPr bwMode="auto">
                  <a:xfrm flipH="1">
                    <a:off x="4581" y="3064"/>
                    <a:ext cx="1980" cy="1440"/>
                  </a:xfrm>
                  <a:prstGeom prst="line">
                    <a:avLst/>
                  </a:prstGeom>
                  <a:noFill/>
                  <a:ln w="9525">
                    <a:solidFill>
                      <a:srgbClr val="000000"/>
                    </a:solidFill>
                    <a:round/>
                    <a:headEnd/>
                    <a:tailEnd/>
                  </a:ln>
                </p:spPr>
                <p:txBody>
                  <a:bodyPr/>
                  <a:lstStyle/>
                  <a:p>
                    <a:endParaRPr lang="fr-FR"/>
                  </a:p>
                </p:txBody>
              </p:sp>
              <p:sp>
                <p:nvSpPr>
                  <p:cNvPr id="6186" name="Line 72"/>
                  <p:cNvSpPr>
                    <a:spLocks noChangeShapeType="1"/>
                  </p:cNvSpPr>
                  <p:nvPr/>
                </p:nvSpPr>
                <p:spPr bwMode="auto">
                  <a:xfrm>
                    <a:off x="6561" y="2884"/>
                    <a:ext cx="0" cy="180"/>
                  </a:xfrm>
                  <a:prstGeom prst="line">
                    <a:avLst/>
                  </a:prstGeom>
                  <a:noFill/>
                  <a:ln w="9525">
                    <a:solidFill>
                      <a:srgbClr val="000000"/>
                    </a:solidFill>
                    <a:round/>
                    <a:headEnd/>
                    <a:tailEnd/>
                  </a:ln>
                </p:spPr>
                <p:txBody>
                  <a:bodyPr/>
                  <a:lstStyle/>
                  <a:p>
                    <a:endParaRPr lang="fr-FR"/>
                  </a:p>
                </p:txBody>
              </p:sp>
              <p:sp>
                <p:nvSpPr>
                  <p:cNvPr id="6187" name="Text Box 73"/>
                  <p:cNvSpPr txBox="1">
                    <a:spLocks noChangeArrowheads="1"/>
                  </p:cNvSpPr>
                  <p:nvPr/>
                </p:nvSpPr>
                <p:spPr bwMode="auto">
                  <a:xfrm>
                    <a:off x="6538" y="2735"/>
                    <a:ext cx="1112" cy="724"/>
                  </a:xfrm>
                  <a:prstGeom prst="rect">
                    <a:avLst/>
                  </a:prstGeom>
                  <a:noFill/>
                  <a:ln w="9525">
                    <a:noFill/>
                    <a:miter lim="800000"/>
                    <a:headEnd/>
                    <a:tailEnd/>
                  </a:ln>
                </p:spPr>
                <p:txBody>
                  <a:bodyPr/>
                  <a:lstStyle/>
                  <a:p>
                    <a:r>
                      <a:rPr lang="fr-FR" sz="1000"/>
                      <a:t>5 m</a:t>
                    </a:r>
                  </a:p>
                </p:txBody>
              </p:sp>
              <p:sp>
                <p:nvSpPr>
                  <p:cNvPr id="6188" name="Text Box 74"/>
                  <p:cNvSpPr txBox="1">
                    <a:spLocks noChangeArrowheads="1"/>
                  </p:cNvSpPr>
                  <p:nvPr/>
                </p:nvSpPr>
                <p:spPr bwMode="auto">
                  <a:xfrm>
                    <a:off x="9418" y="2735"/>
                    <a:ext cx="1112" cy="724"/>
                  </a:xfrm>
                  <a:prstGeom prst="rect">
                    <a:avLst/>
                  </a:prstGeom>
                  <a:noFill/>
                  <a:ln w="9525">
                    <a:noFill/>
                    <a:miter lim="800000"/>
                    <a:headEnd/>
                    <a:tailEnd/>
                  </a:ln>
                </p:spPr>
                <p:txBody>
                  <a:bodyPr/>
                  <a:lstStyle/>
                  <a:p>
                    <a:r>
                      <a:rPr lang="fr-FR" sz="1000"/>
                      <a:t>5 m</a:t>
                    </a:r>
                  </a:p>
                </p:txBody>
              </p:sp>
              <p:sp>
                <p:nvSpPr>
                  <p:cNvPr id="6189" name="Line 75"/>
                  <p:cNvSpPr>
                    <a:spLocks noChangeShapeType="1"/>
                  </p:cNvSpPr>
                  <p:nvPr/>
                </p:nvSpPr>
                <p:spPr bwMode="auto">
                  <a:xfrm>
                    <a:off x="9441" y="2884"/>
                    <a:ext cx="0" cy="180"/>
                  </a:xfrm>
                  <a:prstGeom prst="line">
                    <a:avLst/>
                  </a:prstGeom>
                  <a:noFill/>
                  <a:ln w="9525">
                    <a:solidFill>
                      <a:srgbClr val="000000"/>
                    </a:solidFill>
                    <a:round/>
                    <a:headEnd/>
                    <a:tailEnd/>
                  </a:ln>
                </p:spPr>
                <p:txBody>
                  <a:bodyPr/>
                  <a:lstStyle/>
                  <a:p>
                    <a:endParaRPr lang="fr-FR"/>
                  </a:p>
                </p:txBody>
              </p:sp>
              <p:sp>
                <p:nvSpPr>
                  <p:cNvPr id="6190" name="Line 76"/>
                  <p:cNvSpPr>
                    <a:spLocks noChangeShapeType="1"/>
                  </p:cNvSpPr>
                  <p:nvPr/>
                </p:nvSpPr>
                <p:spPr bwMode="auto">
                  <a:xfrm>
                    <a:off x="6561" y="3064"/>
                    <a:ext cx="540" cy="0"/>
                  </a:xfrm>
                  <a:prstGeom prst="line">
                    <a:avLst/>
                  </a:prstGeom>
                  <a:noFill/>
                  <a:ln w="9525">
                    <a:solidFill>
                      <a:srgbClr val="000000"/>
                    </a:solidFill>
                    <a:round/>
                    <a:headEnd type="triangle" w="med" len="med"/>
                    <a:tailEnd type="triangle" w="med" len="med"/>
                  </a:ln>
                </p:spPr>
                <p:txBody>
                  <a:bodyPr/>
                  <a:lstStyle/>
                  <a:p>
                    <a:endParaRPr lang="fr-FR"/>
                  </a:p>
                </p:txBody>
              </p:sp>
              <p:sp>
                <p:nvSpPr>
                  <p:cNvPr id="6191" name="Line 77"/>
                  <p:cNvSpPr>
                    <a:spLocks noChangeShapeType="1"/>
                  </p:cNvSpPr>
                  <p:nvPr/>
                </p:nvSpPr>
                <p:spPr bwMode="auto">
                  <a:xfrm>
                    <a:off x="9441" y="3064"/>
                    <a:ext cx="540" cy="0"/>
                  </a:xfrm>
                  <a:prstGeom prst="line">
                    <a:avLst/>
                  </a:prstGeom>
                  <a:noFill/>
                  <a:ln w="9525">
                    <a:solidFill>
                      <a:srgbClr val="000000"/>
                    </a:solidFill>
                    <a:round/>
                    <a:headEnd type="triangle" w="med" len="med"/>
                    <a:tailEnd type="triangle" w="med" len="med"/>
                  </a:ln>
                </p:spPr>
                <p:txBody>
                  <a:bodyPr/>
                  <a:lstStyle/>
                  <a:p>
                    <a:endParaRPr lang="fr-FR"/>
                  </a:p>
                </p:txBody>
              </p:sp>
            </p:grpSp>
            <p:grpSp>
              <p:nvGrpSpPr>
                <p:cNvPr id="6159" name="Group 78"/>
                <p:cNvGrpSpPr>
                  <a:grpSpLocks/>
                </p:cNvGrpSpPr>
                <p:nvPr/>
              </p:nvGrpSpPr>
              <p:grpSpPr bwMode="auto">
                <a:xfrm>
                  <a:off x="7641" y="5764"/>
                  <a:ext cx="440" cy="223"/>
                  <a:chOff x="8361" y="12964"/>
                  <a:chExt cx="440" cy="223"/>
                </a:xfrm>
              </p:grpSpPr>
              <p:sp>
                <p:nvSpPr>
                  <p:cNvPr id="6160" name="Oval 79"/>
                  <p:cNvSpPr>
                    <a:spLocks noChangeArrowheads="1"/>
                  </p:cNvSpPr>
                  <p:nvPr/>
                </p:nvSpPr>
                <p:spPr bwMode="auto">
                  <a:xfrm rot="5400000" flipH="1" flipV="1">
                    <a:off x="8536" y="12915"/>
                    <a:ext cx="89" cy="188"/>
                  </a:xfrm>
                  <a:prstGeom prst="ellipse">
                    <a:avLst/>
                  </a:prstGeom>
                  <a:solidFill>
                    <a:srgbClr val="FF0000"/>
                  </a:solidFill>
                  <a:ln w="9525">
                    <a:solidFill>
                      <a:srgbClr val="000000"/>
                    </a:solidFill>
                    <a:round/>
                    <a:headEnd/>
                    <a:tailEnd/>
                  </a:ln>
                </p:spPr>
                <p:txBody>
                  <a:bodyPr/>
                  <a:lstStyle/>
                  <a:p>
                    <a:endParaRPr lang="fr-FR"/>
                  </a:p>
                </p:txBody>
              </p:sp>
              <p:sp>
                <p:nvSpPr>
                  <p:cNvPr id="6161" name="Rectangle 80"/>
                  <p:cNvSpPr>
                    <a:spLocks noChangeArrowheads="1"/>
                  </p:cNvSpPr>
                  <p:nvPr/>
                </p:nvSpPr>
                <p:spPr bwMode="auto">
                  <a:xfrm rot="5400000" flipH="1" flipV="1">
                    <a:off x="8536" y="12923"/>
                    <a:ext cx="89" cy="440"/>
                  </a:xfrm>
                  <a:prstGeom prst="rect">
                    <a:avLst/>
                  </a:prstGeom>
                  <a:solidFill>
                    <a:srgbClr val="FF0000"/>
                  </a:solidFill>
                  <a:ln w="9525">
                    <a:solidFill>
                      <a:srgbClr val="000000"/>
                    </a:solidFill>
                    <a:miter lim="800000"/>
                    <a:headEnd/>
                    <a:tailEnd/>
                  </a:ln>
                </p:spPr>
                <p:txBody>
                  <a:bodyPr/>
                  <a:lstStyle/>
                  <a:p>
                    <a:endParaRPr lang="fr-FR"/>
                  </a:p>
                </p:txBody>
              </p:sp>
            </p:grpSp>
          </p:grpSp>
          <p:sp>
            <p:nvSpPr>
              <p:cNvPr id="6157" name="Line 81"/>
              <p:cNvSpPr>
                <a:spLocks noChangeShapeType="1"/>
              </p:cNvSpPr>
              <p:nvPr/>
            </p:nvSpPr>
            <p:spPr bwMode="auto">
              <a:xfrm flipH="1">
                <a:off x="3321" y="5584"/>
                <a:ext cx="1440" cy="0"/>
              </a:xfrm>
              <a:prstGeom prst="line">
                <a:avLst/>
              </a:prstGeom>
              <a:noFill/>
              <a:ln w="9525">
                <a:solidFill>
                  <a:srgbClr val="000000"/>
                </a:solidFill>
                <a:round/>
                <a:headEnd/>
                <a:tailEnd type="triangle" w="med" len="med"/>
              </a:ln>
            </p:spPr>
            <p:txBody>
              <a:bodyPr/>
              <a:lstStyle/>
              <a:p>
                <a:endParaRPr lang="fr-FR"/>
              </a:p>
            </p:txBody>
          </p:sp>
        </p:grpSp>
        <p:sp>
          <p:nvSpPr>
            <p:cNvPr id="6155" name="Line 82"/>
            <p:cNvSpPr>
              <a:spLocks noChangeShapeType="1"/>
            </p:cNvSpPr>
            <p:nvPr/>
          </p:nvSpPr>
          <p:spPr bwMode="auto">
            <a:xfrm>
              <a:off x="6561" y="4864"/>
              <a:ext cx="0" cy="180"/>
            </a:xfrm>
            <a:prstGeom prst="line">
              <a:avLst/>
            </a:prstGeom>
            <a:noFill/>
            <a:ln w="9525">
              <a:solidFill>
                <a:srgbClr val="000000"/>
              </a:solidFill>
              <a:round/>
              <a:headEnd/>
              <a:tailEnd/>
            </a:ln>
          </p:spPr>
          <p:txBody>
            <a:bodyPr/>
            <a:lstStyle/>
            <a:p>
              <a:endParaRPr lang="fr-F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2771"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ACBF6A5A-E40D-453E-A946-9BBD25B6EDC2}" type="slidenum">
              <a:rPr lang="fr-FR">
                <a:solidFill>
                  <a:schemeClr val="tx1">
                    <a:tint val="75000"/>
                  </a:schemeClr>
                </a:solidFill>
                <a:latin typeface="+mn-lt"/>
                <a:ea typeface="+mn-ea"/>
              </a:rPr>
              <a:pPr algn="ctr" fontAlgn="auto">
                <a:spcBef>
                  <a:spcPts val="0"/>
                </a:spcBef>
                <a:spcAft>
                  <a:spcPts val="0"/>
                </a:spcAft>
                <a:defRPr/>
              </a:pPr>
              <a:t>27</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755650" y="188913"/>
            <a:ext cx="7594600"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200 mètres Super Sauveteur</a:t>
            </a:r>
          </a:p>
        </p:txBody>
      </p:sp>
      <p:sp>
        <p:nvSpPr>
          <p:cNvPr id="32774" name="Rectangle 3"/>
          <p:cNvSpPr txBox="1">
            <a:spLocks noChangeArrowheads="1"/>
          </p:cNvSpPr>
          <p:nvPr/>
        </p:nvSpPr>
        <p:spPr bwMode="auto">
          <a:xfrm>
            <a:off x="250825" y="1196975"/>
            <a:ext cx="8642350" cy="5111750"/>
          </a:xfrm>
          <a:prstGeom prst="rect">
            <a:avLst/>
          </a:prstGeom>
          <a:noFill/>
          <a:ln w="9525">
            <a:noFill/>
            <a:miter lim="800000"/>
            <a:headEnd/>
            <a:tailEnd/>
          </a:ln>
        </p:spPr>
        <p:txBody>
          <a:bodyPr/>
          <a:lstStyle/>
          <a:p>
            <a:pPr marL="4763" indent="-4763" algn="just" eaLnBrk="0" hangingPunct="0">
              <a:lnSpc>
                <a:spcPct val="80000"/>
              </a:lnSpc>
              <a:spcBef>
                <a:spcPct val="20000"/>
              </a:spcBef>
              <a:buFont typeface="Arial" charset="0"/>
              <a:buNone/>
            </a:pPr>
            <a:r>
              <a:rPr lang="fr-FR" sz="2000" dirty="0">
                <a:solidFill>
                  <a:srgbClr val="000099"/>
                </a:solidFill>
              </a:rPr>
              <a:t>Après un signal sonore, le sauveteur plonge ou saute dans l'eau et nage </a:t>
            </a:r>
            <a:r>
              <a:rPr lang="fr-FR" sz="2000" b="1" dirty="0">
                <a:solidFill>
                  <a:srgbClr val="000099"/>
                </a:solidFill>
              </a:rPr>
              <a:t>75</a:t>
            </a:r>
            <a:r>
              <a:rPr lang="fr-FR" sz="2000" dirty="0">
                <a:solidFill>
                  <a:srgbClr val="000099"/>
                </a:solidFill>
              </a:rPr>
              <a:t> </a:t>
            </a:r>
            <a:r>
              <a:rPr lang="fr-FR" sz="2000" b="1" dirty="0">
                <a:solidFill>
                  <a:srgbClr val="000099"/>
                </a:solidFill>
              </a:rPr>
              <a:t>mètres en nage libre</a:t>
            </a:r>
            <a:r>
              <a:rPr lang="fr-FR" sz="2000" dirty="0">
                <a:solidFill>
                  <a:srgbClr val="000099"/>
                </a:solidFill>
              </a:rPr>
              <a:t>. Il plonge jusqu’au 1er mannequin immergé, le remonte à la surface </a:t>
            </a:r>
            <a:r>
              <a:rPr lang="fr-FR" sz="2000" dirty="0" smtClean="0">
                <a:solidFill>
                  <a:srgbClr val="000099"/>
                </a:solidFill>
              </a:rPr>
              <a:t>avant la ligne des 80 m </a:t>
            </a:r>
            <a:r>
              <a:rPr lang="fr-FR" sz="2000" dirty="0">
                <a:solidFill>
                  <a:srgbClr val="000099"/>
                </a:solidFill>
              </a:rPr>
              <a:t>et le remorque jusqu’au virage (</a:t>
            </a:r>
            <a:r>
              <a:rPr lang="fr-FR" sz="2000" b="1" dirty="0">
                <a:solidFill>
                  <a:srgbClr val="000099"/>
                </a:solidFill>
              </a:rPr>
              <a:t>100 m</a:t>
            </a:r>
            <a:r>
              <a:rPr lang="fr-FR" sz="2000" dirty="0">
                <a:solidFill>
                  <a:srgbClr val="000099"/>
                </a:solidFill>
              </a:rPr>
              <a:t>). Ensuite, il touche le mur et lâche le mannequin.</a:t>
            </a:r>
          </a:p>
          <a:p>
            <a:pPr marL="4763" indent="-4763" algn="just" eaLnBrk="0" hangingPunct="0">
              <a:lnSpc>
                <a:spcPct val="80000"/>
              </a:lnSpc>
              <a:spcBef>
                <a:spcPct val="20000"/>
              </a:spcBef>
              <a:buFont typeface="Arial" charset="0"/>
              <a:buNone/>
            </a:pP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dirty="0">
                <a:solidFill>
                  <a:srgbClr val="000099"/>
                </a:solidFill>
              </a:rPr>
              <a:t>Tout en restant dans l'eau, le sauveteur prend la bouée tube, met ses palmes et nage </a:t>
            </a:r>
            <a:r>
              <a:rPr lang="fr-FR" sz="2000" b="1" dirty="0">
                <a:solidFill>
                  <a:srgbClr val="000099"/>
                </a:solidFill>
              </a:rPr>
              <a:t>50 mètres</a:t>
            </a:r>
            <a:r>
              <a:rPr lang="fr-FR" sz="2000" dirty="0">
                <a:solidFill>
                  <a:srgbClr val="000099"/>
                </a:solidFill>
              </a:rPr>
              <a:t>. Après avoir touché le mur, le sauveteur  place la bouée tube autour du mannequin </a:t>
            </a:r>
            <a:r>
              <a:rPr lang="fr-FR" sz="2000" dirty="0" smtClean="0">
                <a:solidFill>
                  <a:srgbClr val="000099"/>
                </a:solidFill>
              </a:rPr>
              <a:t>avant la ligne des 155 mètres </a:t>
            </a:r>
            <a:r>
              <a:rPr lang="fr-FR" sz="2000" dirty="0">
                <a:solidFill>
                  <a:srgbClr val="000099"/>
                </a:solidFill>
              </a:rPr>
              <a:t>et le remorque jusqu'à l'arrivée (</a:t>
            </a:r>
            <a:r>
              <a:rPr lang="fr-FR" sz="2000" b="1" dirty="0">
                <a:solidFill>
                  <a:srgbClr val="000099"/>
                </a:solidFill>
              </a:rPr>
              <a:t>200 m</a:t>
            </a:r>
            <a:r>
              <a:rPr lang="fr-FR" sz="2000" dirty="0">
                <a:solidFill>
                  <a:srgbClr val="000099"/>
                </a:solidFill>
              </a:rPr>
              <a:t>).</a:t>
            </a:r>
          </a:p>
          <a:p>
            <a:pPr marL="4763" indent="-4763" algn="just" eaLnBrk="0" hangingPunct="0">
              <a:lnSpc>
                <a:spcPct val="80000"/>
              </a:lnSpc>
              <a:spcBef>
                <a:spcPct val="20000"/>
              </a:spcBef>
              <a:buFont typeface="Arial" charset="0"/>
              <a:buNone/>
            </a:pP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dirty="0">
                <a:solidFill>
                  <a:srgbClr val="000099"/>
                </a:solidFill>
              </a:rPr>
              <a:t>Le sauveteur doit remorquer - ne pas porter- le mannequin avec la corde de la bouée tube entièrement tendue.</a:t>
            </a:r>
          </a:p>
          <a:p>
            <a:pPr marL="4763" indent="-4763" algn="just" eaLnBrk="0" hangingPunct="0">
              <a:lnSpc>
                <a:spcPct val="80000"/>
              </a:lnSpc>
              <a:spcBef>
                <a:spcPct val="20000"/>
              </a:spcBef>
              <a:buFont typeface="Arial" charset="0"/>
              <a:buNone/>
            </a:pP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b="1" dirty="0">
                <a:solidFill>
                  <a:srgbClr val="000099"/>
                </a:solidFill>
              </a:rPr>
              <a:t>Pour la catégorie Minime : </a:t>
            </a:r>
            <a:r>
              <a:rPr lang="fr-FR" sz="2000" dirty="0">
                <a:solidFill>
                  <a:srgbClr val="000099"/>
                </a:solidFill>
              </a:rPr>
              <a:t>Les minimes tireront le 1er mannequin en position dorsale ou ventrale. Les palmes en fibre sont autorisées.</a:t>
            </a:r>
          </a:p>
          <a:p>
            <a:pPr marL="4763" indent="-4763" algn="just" eaLnBrk="0" hangingPunct="0">
              <a:lnSpc>
                <a:spcPct val="80000"/>
              </a:lnSpc>
              <a:spcBef>
                <a:spcPct val="20000"/>
              </a:spcBef>
              <a:buFont typeface="Arial" charset="0"/>
              <a:buNone/>
            </a:pP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b="1" dirty="0">
                <a:solidFill>
                  <a:srgbClr val="000099"/>
                </a:solidFill>
              </a:rPr>
              <a:t>N.B. : </a:t>
            </a:r>
            <a:r>
              <a:rPr lang="fr-FR" sz="2000" dirty="0">
                <a:solidFill>
                  <a:srgbClr val="000099"/>
                </a:solidFill>
              </a:rPr>
              <a:t>En bassin de 25 m, le sauveteur doit prendre un virage avec le mannequin dans la bouée. Après avoir touché le mur, le sauveteur peut aider le mannequin à tourner, repositionner la bouée ou remettre la tête du mannequin au-dessus de l’eau, tout ceci dans la zone des 5 mètres.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3795"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300E3A66-631D-42C1-91FB-6C1C856146F6}" type="slidenum">
              <a:rPr lang="fr-FR">
                <a:solidFill>
                  <a:schemeClr val="tx1">
                    <a:tint val="75000"/>
                  </a:schemeClr>
                </a:solidFill>
                <a:latin typeface="+mn-lt"/>
                <a:ea typeface="+mn-ea"/>
              </a:rPr>
              <a:pPr algn="ctr" fontAlgn="auto">
                <a:spcBef>
                  <a:spcPts val="0"/>
                </a:spcBef>
                <a:spcAft>
                  <a:spcPts val="0"/>
                </a:spcAft>
                <a:defRPr/>
              </a:pPr>
              <a:t>28</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36625"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200 mètres Super Sauveteur</a:t>
            </a:r>
          </a:p>
        </p:txBody>
      </p:sp>
      <p:sp>
        <p:nvSpPr>
          <p:cNvPr id="33798" name="Rectangle 3"/>
          <p:cNvSpPr txBox="1">
            <a:spLocks noChangeArrowheads="1"/>
          </p:cNvSpPr>
          <p:nvPr/>
        </p:nvSpPr>
        <p:spPr bwMode="auto">
          <a:xfrm>
            <a:off x="179388" y="1268413"/>
            <a:ext cx="8713787" cy="4895850"/>
          </a:xfrm>
          <a:prstGeom prst="rect">
            <a:avLst/>
          </a:prstGeom>
          <a:noFill/>
          <a:ln w="9525">
            <a:noFill/>
            <a:miter lim="800000"/>
            <a:headEnd/>
            <a:tailEnd/>
          </a:ln>
        </p:spPr>
        <p:txBody>
          <a:bodyPr/>
          <a:lstStyle/>
          <a:p>
            <a:pPr marL="4763" indent="-4763" algn="ctr" eaLnBrk="0" hangingPunct="0">
              <a:lnSpc>
                <a:spcPct val="80000"/>
              </a:lnSpc>
              <a:spcBef>
                <a:spcPct val="20000"/>
              </a:spcBef>
              <a:tabLst>
                <a:tab pos="0" algn="l"/>
              </a:tabLst>
            </a:pPr>
            <a:r>
              <a:rPr lang="fr-FR" sz="2000" b="1" dirty="0">
                <a:solidFill>
                  <a:srgbClr val="000099"/>
                </a:solidFill>
              </a:rPr>
              <a:t>Equipement</a:t>
            </a:r>
          </a:p>
          <a:p>
            <a:pPr marL="4763" indent="-4763" algn="just" eaLnBrk="0" hangingPunct="0">
              <a:lnSpc>
                <a:spcPct val="80000"/>
              </a:lnSpc>
              <a:spcBef>
                <a:spcPct val="20000"/>
              </a:spcBef>
              <a:tabLst>
                <a:tab pos="0" algn="l"/>
              </a:tabLst>
            </a:pPr>
            <a:endParaRPr lang="fr-FR" sz="2000" dirty="0">
              <a:solidFill>
                <a:srgbClr val="000099"/>
              </a:solidFill>
            </a:endParaRPr>
          </a:p>
          <a:p>
            <a:pPr marL="4763" indent="-4763" algn="just" eaLnBrk="0" hangingPunct="0">
              <a:lnSpc>
                <a:spcPct val="80000"/>
              </a:lnSpc>
              <a:spcBef>
                <a:spcPct val="20000"/>
              </a:spcBef>
              <a:buFont typeface="Arial" charset="0"/>
              <a:buNone/>
              <a:tabLst>
                <a:tab pos="0" algn="l"/>
              </a:tabLst>
            </a:pPr>
            <a:r>
              <a:rPr lang="fr-FR" sz="2000" b="1" dirty="0">
                <a:solidFill>
                  <a:srgbClr val="000099"/>
                </a:solidFill>
              </a:rPr>
              <a:t>Installation des Palmes et de la Bouée Tube : </a:t>
            </a:r>
            <a:r>
              <a:rPr lang="fr-FR" sz="2000" dirty="0">
                <a:solidFill>
                  <a:srgbClr val="000099"/>
                </a:solidFill>
              </a:rPr>
              <a:t>Avant le départ, les compétiteurs doivent installer leurs palmes et bouée tube sur le bord de la piscine, dans les limites de leur ligne d’eau.</a:t>
            </a:r>
          </a:p>
          <a:p>
            <a:pPr marL="4763" indent="-4763" algn="just" eaLnBrk="0" hangingPunct="0">
              <a:lnSpc>
                <a:spcPct val="80000"/>
              </a:lnSpc>
              <a:spcBef>
                <a:spcPct val="20000"/>
              </a:spcBef>
              <a:buFont typeface="Arial" charset="0"/>
              <a:buNone/>
              <a:tabLst>
                <a:tab pos="0" algn="l"/>
              </a:tabLst>
            </a:pPr>
            <a:endParaRPr lang="fr-FR" sz="2000" dirty="0">
              <a:solidFill>
                <a:srgbClr val="000099"/>
              </a:solidFill>
            </a:endParaRPr>
          </a:p>
          <a:p>
            <a:pPr marL="4763" indent="-4763" algn="just" eaLnBrk="0" hangingPunct="0">
              <a:lnSpc>
                <a:spcPct val="80000"/>
              </a:lnSpc>
              <a:spcBef>
                <a:spcPct val="20000"/>
              </a:spcBef>
              <a:buFont typeface="Arial" charset="0"/>
              <a:buNone/>
              <a:tabLst>
                <a:tab pos="0" algn="l"/>
              </a:tabLst>
            </a:pPr>
            <a:r>
              <a:rPr lang="fr-FR" sz="2000" b="1" dirty="0">
                <a:solidFill>
                  <a:srgbClr val="000099"/>
                </a:solidFill>
              </a:rPr>
              <a:t>Port de la bouée tube : </a:t>
            </a:r>
            <a:r>
              <a:rPr lang="fr-FR" sz="2000" dirty="0">
                <a:solidFill>
                  <a:srgbClr val="000099"/>
                </a:solidFill>
              </a:rPr>
              <a:t>la bouée tube doit être mise correctement </a:t>
            </a:r>
            <a:r>
              <a:rPr lang="fr-FR" sz="2000" dirty="0" smtClean="0">
                <a:solidFill>
                  <a:srgbClr val="000099"/>
                </a:solidFill>
              </a:rPr>
              <a:t> </a:t>
            </a:r>
            <a:r>
              <a:rPr lang="fr-FR" sz="2000" dirty="0">
                <a:solidFill>
                  <a:srgbClr val="000099"/>
                </a:solidFill>
              </a:rPr>
              <a:t>la boucle </a:t>
            </a:r>
            <a:r>
              <a:rPr lang="fr-FR" sz="2000" dirty="0" smtClean="0">
                <a:solidFill>
                  <a:srgbClr val="000099"/>
                </a:solidFill>
              </a:rPr>
              <a:t>en bandoulière ou enserrant seulement  </a:t>
            </a:r>
            <a:r>
              <a:rPr lang="fr-FR" sz="2000" dirty="0">
                <a:solidFill>
                  <a:srgbClr val="000099"/>
                </a:solidFill>
              </a:rPr>
              <a:t>au moins une épaule.</a:t>
            </a:r>
          </a:p>
          <a:p>
            <a:pPr marL="4763" indent="-4763" algn="just" eaLnBrk="0" hangingPunct="0">
              <a:lnSpc>
                <a:spcPct val="80000"/>
              </a:lnSpc>
              <a:spcBef>
                <a:spcPct val="20000"/>
              </a:spcBef>
              <a:buFont typeface="Arial" charset="0"/>
              <a:buNone/>
              <a:tabLst>
                <a:tab pos="0" algn="l"/>
              </a:tabLst>
            </a:pPr>
            <a:endParaRPr lang="fr-FR" sz="2000" dirty="0">
              <a:solidFill>
                <a:srgbClr val="000099"/>
              </a:solidFill>
            </a:endParaRPr>
          </a:p>
          <a:p>
            <a:pPr marL="4763" indent="-4763" algn="just" eaLnBrk="0" hangingPunct="0">
              <a:lnSpc>
                <a:spcPct val="80000"/>
              </a:lnSpc>
              <a:spcBef>
                <a:spcPct val="20000"/>
              </a:spcBef>
              <a:buFont typeface="Arial" charset="0"/>
              <a:buNone/>
              <a:tabLst>
                <a:tab pos="0" algn="l"/>
              </a:tabLst>
            </a:pPr>
            <a:r>
              <a:rPr lang="fr-FR" sz="2000" b="1" dirty="0">
                <a:solidFill>
                  <a:srgbClr val="000099"/>
                </a:solidFill>
              </a:rPr>
              <a:t>Positionnement du mannequin pour le tirage : </a:t>
            </a:r>
            <a:r>
              <a:rPr lang="fr-FR" sz="2000" dirty="0">
                <a:solidFill>
                  <a:srgbClr val="000099"/>
                </a:solidFill>
              </a:rPr>
              <a:t>Le 1</a:t>
            </a:r>
            <a:r>
              <a:rPr lang="fr-FR" sz="2000" baseline="30000" dirty="0">
                <a:solidFill>
                  <a:srgbClr val="000099"/>
                </a:solidFill>
              </a:rPr>
              <a:t>er</a:t>
            </a:r>
            <a:r>
              <a:rPr lang="fr-FR" sz="2000" dirty="0">
                <a:solidFill>
                  <a:srgbClr val="000099"/>
                </a:solidFill>
              </a:rPr>
              <a:t> mannequin est complètement rempli d'eau et scellé pour l'épreuve. Le mannequin est situé à une profondeur entre 1,80m et 3m. Si la profondeur est supérieure à 3m, le mannequin sera placé sur une plate forme (ou autre support) pour qu’il soit à la profondeur exigée.  </a:t>
            </a:r>
          </a:p>
          <a:p>
            <a:pPr marL="4763" indent="-4763" algn="just" eaLnBrk="0" hangingPunct="0">
              <a:lnSpc>
                <a:spcPct val="80000"/>
              </a:lnSpc>
              <a:spcBef>
                <a:spcPct val="20000"/>
              </a:spcBef>
              <a:buFont typeface="Arial" charset="0"/>
              <a:buNone/>
              <a:tabLst>
                <a:tab pos="0" algn="l"/>
              </a:tabLst>
            </a:pPr>
            <a:r>
              <a:rPr lang="fr-FR" sz="2000" dirty="0">
                <a:solidFill>
                  <a:srgbClr val="000099"/>
                </a:solidFill>
              </a:rPr>
              <a:t>Le mannequin est placé sur son dos, la tête dans la direction de la ligne d’arrivée, avec la ligne transversale du milieu du thorax du mannequin sur la ligne de </a:t>
            </a:r>
            <a:r>
              <a:rPr lang="fr-FR" sz="2000" dirty="0" smtClean="0">
                <a:solidFill>
                  <a:srgbClr val="000099"/>
                </a:solidFill>
              </a:rPr>
              <a:t>75m</a:t>
            </a:r>
            <a:endParaRPr lang="fr-FR" sz="2000" dirty="0">
              <a:solidFill>
                <a:srgbClr val="000099"/>
              </a:solidFill>
            </a:endParaRPr>
          </a:p>
          <a:p>
            <a:pPr marL="4763" indent="-4763" algn="just" eaLnBrk="0" hangingPunct="0">
              <a:lnSpc>
                <a:spcPct val="80000"/>
              </a:lnSpc>
              <a:spcBef>
                <a:spcPct val="20000"/>
              </a:spcBef>
              <a:buFont typeface="Arial" charset="0"/>
              <a:buNone/>
              <a:tabLst>
                <a:tab pos="0" algn="l"/>
              </a:tabLst>
            </a:pPr>
            <a:endParaRPr lang="fr-FR" sz="2000" dirty="0">
              <a:solidFill>
                <a:srgbClr val="00009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4819"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E24FE124-00D3-4391-9BA3-F9F1204B1E03}" type="slidenum">
              <a:rPr lang="fr-FR">
                <a:solidFill>
                  <a:schemeClr val="tx1">
                    <a:tint val="75000"/>
                  </a:schemeClr>
                </a:solidFill>
                <a:latin typeface="+mn-lt"/>
                <a:ea typeface="+mn-ea"/>
              </a:rPr>
              <a:pPr algn="ctr" fontAlgn="auto">
                <a:spcBef>
                  <a:spcPts val="0"/>
                </a:spcBef>
                <a:spcAft>
                  <a:spcPts val="0"/>
                </a:spcAft>
                <a:defRPr/>
              </a:pPr>
              <a:t>29</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36625"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200 mètres Super Sauveteur</a:t>
            </a:r>
          </a:p>
        </p:txBody>
      </p:sp>
      <p:sp>
        <p:nvSpPr>
          <p:cNvPr id="34822" name="Rectangle 3"/>
          <p:cNvSpPr txBox="1">
            <a:spLocks noChangeArrowheads="1"/>
          </p:cNvSpPr>
          <p:nvPr/>
        </p:nvSpPr>
        <p:spPr bwMode="auto">
          <a:xfrm>
            <a:off x="179388" y="1268413"/>
            <a:ext cx="8713787" cy="4895850"/>
          </a:xfrm>
          <a:prstGeom prst="rect">
            <a:avLst/>
          </a:prstGeom>
          <a:noFill/>
          <a:ln w="9525">
            <a:noFill/>
            <a:miter lim="800000"/>
            <a:headEnd/>
            <a:tailEnd/>
          </a:ln>
        </p:spPr>
        <p:txBody>
          <a:bodyPr/>
          <a:lstStyle/>
          <a:p>
            <a:pPr marL="4763" indent="-4763" algn="just" eaLnBrk="0" hangingPunct="0">
              <a:lnSpc>
                <a:spcPct val="80000"/>
              </a:lnSpc>
              <a:spcBef>
                <a:spcPct val="20000"/>
              </a:spcBef>
              <a:buFont typeface="Arial" charset="0"/>
              <a:buNone/>
              <a:tabLst>
                <a:tab pos="0" algn="l"/>
              </a:tabLst>
            </a:pPr>
            <a:r>
              <a:rPr lang="fr-FR" sz="2000" b="1" dirty="0">
                <a:solidFill>
                  <a:srgbClr val="000099"/>
                </a:solidFill>
              </a:rPr>
              <a:t>Place du mannequin pour le remorquage: </a:t>
            </a:r>
            <a:r>
              <a:rPr lang="fr-FR" sz="2000" dirty="0">
                <a:solidFill>
                  <a:srgbClr val="000099"/>
                </a:solidFill>
              </a:rPr>
              <a:t>Le 2</a:t>
            </a:r>
            <a:r>
              <a:rPr lang="fr-FR" sz="2000" baseline="30000" dirty="0">
                <a:solidFill>
                  <a:srgbClr val="000099"/>
                </a:solidFill>
              </a:rPr>
              <a:t>ème</a:t>
            </a:r>
            <a:r>
              <a:rPr lang="fr-FR" sz="2000" dirty="0">
                <a:solidFill>
                  <a:srgbClr val="000099"/>
                </a:solidFill>
              </a:rPr>
              <a:t> mannequin est rempli avec de l'eau de sorte qu'il flotte avec le dessus de la ligne transversale supérieure de son thorax.</a:t>
            </a:r>
          </a:p>
          <a:p>
            <a:pPr marL="4763" indent="-4763" algn="just" eaLnBrk="0" hangingPunct="0">
              <a:lnSpc>
                <a:spcPct val="80000"/>
              </a:lnSpc>
              <a:spcBef>
                <a:spcPct val="20000"/>
              </a:spcBef>
              <a:buFont typeface="Arial" charset="0"/>
              <a:buNone/>
              <a:tabLst>
                <a:tab pos="0" algn="l"/>
              </a:tabLst>
            </a:pPr>
            <a:r>
              <a:rPr lang="fr-FR" sz="2000" dirty="0">
                <a:solidFill>
                  <a:srgbClr val="000099"/>
                </a:solidFill>
              </a:rPr>
              <a:t>Avant le départ, le </a:t>
            </a:r>
            <a:r>
              <a:rPr lang="fr-FR" sz="2000" dirty="0" err="1">
                <a:solidFill>
                  <a:srgbClr val="000099"/>
                </a:solidFill>
              </a:rPr>
              <a:t>handler</a:t>
            </a:r>
            <a:r>
              <a:rPr lang="fr-FR" sz="2000" dirty="0">
                <a:solidFill>
                  <a:srgbClr val="000099"/>
                </a:solidFill>
              </a:rPr>
              <a:t> positionne le mannequin dans l’eau verticalement avec la face du mannequin orientée vers le mur. Le mannequin est positionné à gauche ou à droite du bloc de départ.</a:t>
            </a:r>
          </a:p>
          <a:p>
            <a:pPr marL="4763" indent="-4763" algn="just" eaLnBrk="0" hangingPunct="0">
              <a:lnSpc>
                <a:spcPct val="80000"/>
              </a:lnSpc>
              <a:spcBef>
                <a:spcPct val="20000"/>
              </a:spcBef>
              <a:buFont typeface="Arial" charset="0"/>
              <a:buNone/>
              <a:tabLst>
                <a:tab pos="0" algn="l"/>
              </a:tabLst>
            </a:pPr>
            <a:r>
              <a:rPr lang="fr-FR" sz="2000" dirty="0">
                <a:solidFill>
                  <a:srgbClr val="000099"/>
                </a:solidFill>
              </a:rPr>
              <a:t>Le </a:t>
            </a:r>
            <a:r>
              <a:rPr lang="fr-FR" sz="2000" dirty="0" err="1">
                <a:solidFill>
                  <a:srgbClr val="000099"/>
                </a:solidFill>
              </a:rPr>
              <a:t>handler</a:t>
            </a:r>
            <a:r>
              <a:rPr lang="fr-FR" sz="2000" dirty="0">
                <a:solidFill>
                  <a:srgbClr val="000099"/>
                </a:solidFill>
              </a:rPr>
              <a:t> lâche le mannequin dès que le sauveteur touche le mur de virage.</a:t>
            </a:r>
          </a:p>
          <a:p>
            <a:pPr marL="4763" indent="-4763" algn="just" eaLnBrk="0" hangingPunct="0">
              <a:lnSpc>
                <a:spcPct val="80000"/>
              </a:lnSpc>
              <a:spcBef>
                <a:spcPct val="20000"/>
              </a:spcBef>
              <a:buFont typeface="Arial" charset="0"/>
              <a:buNone/>
              <a:tabLst>
                <a:tab pos="0" algn="l"/>
              </a:tabLst>
            </a:pPr>
            <a:r>
              <a:rPr lang="fr-FR" sz="2000" dirty="0">
                <a:solidFill>
                  <a:srgbClr val="000099"/>
                </a:solidFill>
              </a:rPr>
              <a:t>Le </a:t>
            </a:r>
            <a:r>
              <a:rPr lang="fr-FR" sz="2000" dirty="0" err="1">
                <a:solidFill>
                  <a:srgbClr val="000099"/>
                </a:solidFill>
              </a:rPr>
              <a:t>handler</a:t>
            </a:r>
            <a:r>
              <a:rPr lang="fr-FR" sz="2000" dirty="0">
                <a:solidFill>
                  <a:srgbClr val="000099"/>
                </a:solidFill>
              </a:rPr>
              <a:t> ne doit pas pousser le mannequin vers le sauveteur ou vers le bord d’arrivée.</a:t>
            </a:r>
          </a:p>
          <a:p>
            <a:pPr marL="4763" indent="-4763" algn="just" eaLnBrk="0" hangingPunct="0">
              <a:lnSpc>
                <a:spcPct val="80000"/>
              </a:lnSpc>
              <a:spcBef>
                <a:spcPct val="20000"/>
              </a:spcBef>
              <a:buFont typeface="Arial" charset="0"/>
              <a:buNone/>
              <a:tabLst>
                <a:tab pos="0" algn="l"/>
              </a:tabLst>
            </a:pPr>
            <a:r>
              <a:rPr lang="fr-FR" sz="2000" dirty="0">
                <a:solidFill>
                  <a:srgbClr val="000099"/>
                </a:solidFill>
              </a:rPr>
              <a:t>Le </a:t>
            </a:r>
            <a:r>
              <a:rPr lang="fr-FR" sz="2000" dirty="0" err="1">
                <a:solidFill>
                  <a:srgbClr val="000099"/>
                </a:solidFill>
              </a:rPr>
              <a:t>handler</a:t>
            </a:r>
            <a:r>
              <a:rPr lang="fr-FR" sz="2000" dirty="0">
                <a:solidFill>
                  <a:srgbClr val="000099"/>
                </a:solidFill>
              </a:rPr>
              <a:t> doit porter le bonnet de l'équipe.</a:t>
            </a:r>
          </a:p>
          <a:p>
            <a:pPr marL="4763" indent="-4763" algn="just" eaLnBrk="0" hangingPunct="0">
              <a:lnSpc>
                <a:spcPct val="80000"/>
              </a:lnSpc>
              <a:spcBef>
                <a:spcPct val="20000"/>
              </a:spcBef>
              <a:buFont typeface="Arial" charset="0"/>
              <a:buNone/>
              <a:tabLst>
                <a:tab pos="0" algn="l"/>
              </a:tabLst>
            </a:pPr>
            <a:endParaRPr lang="fr-FR" sz="2000" dirty="0">
              <a:solidFill>
                <a:srgbClr val="000099"/>
              </a:solidFill>
            </a:endParaRPr>
          </a:p>
          <a:p>
            <a:pPr marL="4763" indent="-4763" algn="just" eaLnBrk="0" hangingPunct="0">
              <a:lnSpc>
                <a:spcPct val="80000"/>
              </a:lnSpc>
              <a:spcBef>
                <a:spcPct val="20000"/>
              </a:spcBef>
              <a:buFont typeface="Arial" charset="0"/>
              <a:buNone/>
              <a:tabLst>
                <a:tab pos="0" algn="l"/>
              </a:tabLst>
            </a:pPr>
            <a:r>
              <a:rPr lang="fr-FR" sz="2000" b="1" dirty="0">
                <a:solidFill>
                  <a:srgbClr val="000099"/>
                </a:solidFill>
              </a:rPr>
              <a:t>Prise du premier mannequin :  </a:t>
            </a:r>
            <a:r>
              <a:rPr lang="fr-FR" sz="2000" dirty="0">
                <a:solidFill>
                  <a:srgbClr val="000099"/>
                </a:solidFill>
              </a:rPr>
              <a:t>Les sauveteurs doivent prendre le </a:t>
            </a:r>
            <a:r>
              <a:rPr lang="fr-FR" sz="2000" dirty="0" smtClean="0">
                <a:solidFill>
                  <a:srgbClr val="000099"/>
                </a:solidFill>
              </a:rPr>
              <a:t>1</a:t>
            </a:r>
            <a:r>
              <a:rPr lang="fr-FR" sz="2000" baseline="30000" dirty="0" smtClean="0">
                <a:solidFill>
                  <a:srgbClr val="000099"/>
                </a:solidFill>
              </a:rPr>
              <a:t>er</a:t>
            </a:r>
            <a:r>
              <a:rPr lang="fr-FR" sz="2000" dirty="0" smtClean="0">
                <a:solidFill>
                  <a:srgbClr val="000099"/>
                </a:solidFill>
              </a:rPr>
              <a:t> mannequin </a:t>
            </a:r>
            <a:r>
              <a:rPr lang="fr-FR" sz="2000" dirty="0">
                <a:solidFill>
                  <a:srgbClr val="000099"/>
                </a:solidFill>
              </a:rPr>
              <a:t>avec au moins une main et doivent avoir le mannequin en position correcte avant que le dessus de la tête du mannequin passe la ligne des </a:t>
            </a:r>
            <a:r>
              <a:rPr lang="fr-FR" sz="2000" dirty="0" smtClean="0">
                <a:solidFill>
                  <a:srgbClr val="000099"/>
                </a:solidFill>
              </a:rPr>
              <a:t>80m </a:t>
            </a:r>
            <a:r>
              <a:rPr lang="fr-FR" sz="2000" dirty="0">
                <a:solidFill>
                  <a:srgbClr val="000099"/>
                </a:solidFill>
              </a:rPr>
              <a:t>après le ramassage.</a:t>
            </a:r>
          </a:p>
          <a:p>
            <a:pPr marL="4763" indent="-4763" algn="just" eaLnBrk="0" hangingPunct="0">
              <a:lnSpc>
                <a:spcPct val="80000"/>
              </a:lnSpc>
              <a:spcBef>
                <a:spcPct val="20000"/>
              </a:spcBef>
              <a:buFont typeface="Arial" charset="0"/>
              <a:buNone/>
              <a:tabLst>
                <a:tab pos="0" algn="l"/>
              </a:tabLst>
            </a:pPr>
            <a:endParaRPr lang="fr-FR" sz="2000" dirty="0">
              <a:solidFill>
                <a:srgbClr val="000099"/>
              </a:solidFill>
            </a:endParaRPr>
          </a:p>
          <a:p>
            <a:pPr marL="4763" indent="-4763" algn="just" eaLnBrk="0" hangingPunct="0">
              <a:lnSpc>
                <a:spcPct val="80000"/>
              </a:lnSpc>
              <a:spcBef>
                <a:spcPct val="20000"/>
              </a:spcBef>
              <a:buFont typeface="Arial" charset="0"/>
              <a:buNone/>
              <a:tabLst>
                <a:tab pos="0" algn="l"/>
              </a:tabLst>
            </a:pPr>
            <a:r>
              <a:rPr lang="fr-FR" sz="2000" b="1" dirty="0">
                <a:solidFill>
                  <a:srgbClr val="000099"/>
                </a:solidFill>
              </a:rPr>
              <a:t>Fixation du deuxième mannequin : </a:t>
            </a:r>
            <a:r>
              <a:rPr lang="fr-FR" sz="2000" dirty="0">
                <a:solidFill>
                  <a:srgbClr val="000099"/>
                </a:solidFill>
              </a:rPr>
              <a:t>Après contact avec le mur de virage, le sauveteur lâche le premier mannequin et, après une nage libre de 50m avec les palmes, le sauveteur doit attacher la bouée tube autour </a:t>
            </a:r>
            <a:r>
              <a:rPr lang="fr-FR" sz="2000" dirty="0" smtClean="0">
                <a:solidFill>
                  <a:srgbClr val="000099"/>
                </a:solidFill>
              </a:rPr>
              <a:t>du </a:t>
            </a:r>
            <a:r>
              <a:rPr lang="fr-FR" sz="2000" dirty="0">
                <a:solidFill>
                  <a:srgbClr val="000099"/>
                </a:solidFill>
              </a:rPr>
              <a:t>deuxième mannequin </a:t>
            </a:r>
            <a:r>
              <a:rPr lang="fr-FR" sz="2000" dirty="0" smtClean="0">
                <a:solidFill>
                  <a:srgbClr val="000099"/>
                </a:solidFill>
              </a:rPr>
              <a:t>avant la ligne des 155m </a:t>
            </a:r>
            <a:r>
              <a:rPr lang="fr-FR" sz="2000" dirty="0">
                <a:solidFill>
                  <a:srgbClr val="000099"/>
                </a:solidFill>
              </a:rPr>
              <a:t>du mur de piscine.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14339"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14340" name="Espace réservé du numéro de diapositive 4"/>
          <p:cNvSpPr>
            <a:spLocks noGrp="1"/>
          </p:cNvSpPr>
          <p:nvPr>
            <p:ph type="sldNum" sz="quarter" idx="12"/>
          </p:nvPr>
        </p:nvSpPr>
        <p:spPr bwMode="auto">
          <a:xfrm>
            <a:off x="6804025" y="6400800"/>
            <a:ext cx="1905000" cy="457200"/>
          </a:xfrm>
          <a:noFill/>
          <a:ln>
            <a:miter lim="800000"/>
            <a:headEnd/>
            <a:tailEnd/>
          </a:ln>
        </p:spPr>
        <p:txBody>
          <a:bodyPr/>
          <a:lstStyle/>
          <a:p>
            <a:fld id="{0EED8129-7518-4908-9680-DBE759280C37}" type="slidenum">
              <a:rPr lang="fr-FR" smtClean="0"/>
              <a:pPr/>
              <a:t>3</a:t>
            </a:fld>
            <a:endParaRPr lang="fr-FR" smtClean="0"/>
          </a:p>
        </p:txBody>
      </p:sp>
      <p:sp>
        <p:nvSpPr>
          <p:cNvPr id="7" name="Rectangle 2"/>
          <p:cNvSpPr txBox="1">
            <a:spLocks noChangeArrowheads="1"/>
          </p:cNvSpPr>
          <p:nvPr/>
        </p:nvSpPr>
        <p:spPr bwMode="auto">
          <a:xfrm>
            <a:off x="852488" y="649288"/>
            <a:ext cx="7416800" cy="763587"/>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Commission Sportive 2012</a:t>
            </a:r>
          </a:p>
        </p:txBody>
      </p:sp>
      <p:sp>
        <p:nvSpPr>
          <p:cNvPr id="14342" name="Rectangle 3"/>
          <p:cNvSpPr txBox="1">
            <a:spLocks noChangeArrowheads="1"/>
          </p:cNvSpPr>
          <p:nvPr/>
        </p:nvSpPr>
        <p:spPr bwMode="auto">
          <a:xfrm>
            <a:off x="323850" y="2276475"/>
            <a:ext cx="8569325" cy="3673475"/>
          </a:xfrm>
          <a:prstGeom prst="rect">
            <a:avLst/>
          </a:prstGeom>
          <a:noFill/>
          <a:ln w="9525">
            <a:noFill/>
            <a:miter lim="800000"/>
            <a:headEnd/>
            <a:tailEnd/>
          </a:ln>
        </p:spPr>
        <p:txBody>
          <a:bodyPr/>
          <a:lstStyle/>
          <a:p>
            <a:pPr algn="ctr" eaLnBrk="0" hangingPunct="0">
              <a:lnSpc>
                <a:spcPct val="80000"/>
              </a:lnSpc>
              <a:spcBef>
                <a:spcPct val="20000"/>
              </a:spcBef>
              <a:buFont typeface="Arial" charset="0"/>
              <a:buNone/>
            </a:pPr>
            <a:r>
              <a:rPr lang="fr-FR" sz="3200"/>
              <a:t/>
            </a:r>
            <a:br>
              <a:rPr lang="fr-FR" sz="3200"/>
            </a:br>
            <a:r>
              <a:rPr lang="fr-FR" sz="3000" b="1">
                <a:solidFill>
                  <a:srgbClr val="000099"/>
                </a:solidFill>
              </a:rPr>
              <a:t>DTN :</a:t>
            </a:r>
            <a:r>
              <a:rPr lang="fr-FR" sz="3000">
                <a:solidFill>
                  <a:srgbClr val="000099"/>
                </a:solidFill>
              </a:rPr>
              <a:t> Yves LACRAMPE</a:t>
            </a:r>
            <a:br>
              <a:rPr lang="fr-FR" sz="3000">
                <a:solidFill>
                  <a:srgbClr val="000099"/>
                </a:solidFill>
              </a:rPr>
            </a:br>
            <a:r>
              <a:rPr lang="fr-FR" sz="3000" b="1">
                <a:solidFill>
                  <a:srgbClr val="000099"/>
                </a:solidFill>
              </a:rPr>
              <a:t>Président de la Commission Sportive : </a:t>
            </a:r>
            <a:r>
              <a:rPr lang="fr-FR" sz="3000">
                <a:solidFill>
                  <a:srgbClr val="000099"/>
                </a:solidFill>
              </a:rPr>
              <a:t>Walter GEYER</a:t>
            </a:r>
            <a:br>
              <a:rPr lang="fr-FR" sz="3000">
                <a:solidFill>
                  <a:srgbClr val="000099"/>
                </a:solidFill>
              </a:rPr>
            </a:br>
            <a:r>
              <a:rPr lang="fr-FR" sz="3000">
                <a:solidFill>
                  <a:srgbClr val="000099"/>
                </a:solidFill>
              </a:rPr>
              <a:t/>
            </a:r>
            <a:br>
              <a:rPr lang="fr-FR" sz="3000">
                <a:solidFill>
                  <a:srgbClr val="000099"/>
                </a:solidFill>
              </a:rPr>
            </a:br>
            <a:r>
              <a:rPr lang="fr-FR" sz="3000" b="1">
                <a:solidFill>
                  <a:srgbClr val="000099"/>
                </a:solidFill>
              </a:rPr>
              <a:t>RÔLE DE LA COMMISSION SPORTIVE</a:t>
            </a:r>
            <a:r>
              <a:rPr lang="fr-FR" sz="3000">
                <a:solidFill>
                  <a:srgbClr val="000099"/>
                </a:solidFill>
              </a:rPr>
              <a:t/>
            </a:r>
            <a:br>
              <a:rPr lang="fr-FR" sz="3000">
                <a:solidFill>
                  <a:srgbClr val="000099"/>
                </a:solidFill>
              </a:rPr>
            </a:br>
            <a:r>
              <a:rPr lang="fr-FR" sz="3000">
                <a:solidFill>
                  <a:srgbClr val="000099"/>
                </a:solidFill>
              </a:rPr>
              <a:t/>
            </a:r>
            <a:br>
              <a:rPr lang="fr-FR" sz="3000">
                <a:solidFill>
                  <a:srgbClr val="000099"/>
                </a:solidFill>
              </a:rPr>
            </a:br>
            <a:r>
              <a:rPr lang="fr-FR" sz="3000" b="1">
                <a:solidFill>
                  <a:srgbClr val="000099"/>
                </a:solidFill>
              </a:rPr>
              <a:t>Ecoles et Formations : </a:t>
            </a:r>
            <a:r>
              <a:rPr lang="fr-FR" sz="3000">
                <a:solidFill>
                  <a:srgbClr val="000099"/>
                </a:solidFill>
              </a:rPr>
              <a:t>Yves LACRAMPE</a:t>
            </a:r>
            <a:br>
              <a:rPr lang="fr-FR" sz="3000">
                <a:solidFill>
                  <a:srgbClr val="000099"/>
                </a:solidFill>
              </a:rPr>
            </a:br>
            <a:r>
              <a:rPr lang="fr-FR" sz="3000" b="1">
                <a:solidFill>
                  <a:srgbClr val="000099"/>
                </a:solidFill>
              </a:rPr>
              <a:t>Promotion Communication : </a:t>
            </a:r>
            <a:r>
              <a:rPr lang="fr-FR" sz="3000">
                <a:solidFill>
                  <a:srgbClr val="000099"/>
                </a:solidFill>
              </a:rPr>
              <a:t>Sébastien HERVE</a:t>
            </a:r>
            <a:br>
              <a:rPr lang="fr-FR" sz="3000">
                <a:solidFill>
                  <a:srgbClr val="000099"/>
                </a:solidFill>
              </a:rPr>
            </a:br>
            <a:r>
              <a:rPr lang="fr-FR" sz="3000" b="1">
                <a:solidFill>
                  <a:srgbClr val="000099"/>
                </a:solidFill>
              </a:rPr>
              <a:t>Domaine Sportif : </a:t>
            </a:r>
            <a:r>
              <a:rPr lang="fr-FR" sz="3000">
                <a:solidFill>
                  <a:srgbClr val="000099"/>
                </a:solidFill>
              </a:rPr>
              <a:t>Vincent THOMAS</a:t>
            </a:r>
            <a:br>
              <a:rPr lang="fr-FR" sz="3000">
                <a:solidFill>
                  <a:srgbClr val="000099"/>
                </a:solidFill>
              </a:rPr>
            </a:br>
            <a:endParaRPr lang="fr-FR" sz="3000">
              <a:solidFill>
                <a:srgbClr val="00009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5843"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66B33F64-B856-439B-8D70-7CF597401A4A}" type="slidenum">
              <a:rPr lang="fr-FR">
                <a:solidFill>
                  <a:schemeClr val="tx1">
                    <a:tint val="75000"/>
                  </a:schemeClr>
                </a:solidFill>
                <a:latin typeface="+mn-lt"/>
                <a:ea typeface="+mn-ea"/>
              </a:rPr>
              <a:pPr algn="ctr" fontAlgn="auto">
                <a:spcBef>
                  <a:spcPts val="0"/>
                </a:spcBef>
                <a:spcAft>
                  <a:spcPts val="0"/>
                </a:spcAft>
                <a:defRPr/>
              </a:pPr>
              <a:t>30</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36625"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200 mètres Super Sauveteur</a:t>
            </a:r>
          </a:p>
        </p:txBody>
      </p:sp>
      <p:sp>
        <p:nvSpPr>
          <p:cNvPr id="35846" name="Rectangle 3"/>
          <p:cNvSpPr txBox="1">
            <a:spLocks noChangeArrowheads="1"/>
          </p:cNvSpPr>
          <p:nvPr/>
        </p:nvSpPr>
        <p:spPr bwMode="auto">
          <a:xfrm>
            <a:off x="179388" y="1268413"/>
            <a:ext cx="8713787" cy="4895850"/>
          </a:xfrm>
          <a:prstGeom prst="rect">
            <a:avLst/>
          </a:prstGeom>
          <a:noFill/>
          <a:ln w="9525">
            <a:noFill/>
            <a:miter lim="800000"/>
            <a:headEnd/>
            <a:tailEnd/>
          </a:ln>
        </p:spPr>
        <p:txBody>
          <a:bodyPr/>
          <a:lstStyle/>
          <a:p>
            <a:pPr marL="4763" indent="-4763" algn="just" eaLnBrk="0" hangingPunct="0">
              <a:lnSpc>
                <a:spcPct val="80000"/>
              </a:lnSpc>
              <a:spcBef>
                <a:spcPct val="20000"/>
              </a:spcBef>
              <a:buFont typeface="Arial" charset="0"/>
              <a:buNone/>
              <a:tabLst>
                <a:tab pos="0" algn="l"/>
              </a:tabLst>
            </a:pPr>
            <a:r>
              <a:rPr lang="fr-FR" sz="2000" b="1" dirty="0">
                <a:solidFill>
                  <a:srgbClr val="000099"/>
                </a:solidFill>
              </a:rPr>
              <a:t>Récupération des palmes ou du mannequin perdu : </a:t>
            </a:r>
            <a:r>
              <a:rPr lang="fr-FR" sz="2000" dirty="0">
                <a:solidFill>
                  <a:srgbClr val="000099"/>
                </a:solidFill>
              </a:rPr>
              <a:t>Les sauveteurs peuvent récupérer leurs </a:t>
            </a:r>
            <a:r>
              <a:rPr lang="fr-FR" sz="2000" b="1" dirty="0">
                <a:solidFill>
                  <a:srgbClr val="000099"/>
                </a:solidFill>
              </a:rPr>
              <a:t>palmes</a:t>
            </a:r>
            <a:r>
              <a:rPr lang="fr-FR" sz="2000" dirty="0">
                <a:solidFill>
                  <a:srgbClr val="000099"/>
                </a:solidFill>
              </a:rPr>
              <a:t> ou leur mannequin perdu après le départ de la course et continuer sans pénalité. Les sauveteurs  ne sont pas autorisés à recommencer l’épreuve dans une autre série.</a:t>
            </a:r>
          </a:p>
          <a:p>
            <a:pPr marL="4763" indent="-4763" algn="ctr" eaLnBrk="0" hangingPunct="0">
              <a:lnSpc>
                <a:spcPct val="80000"/>
              </a:lnSpc>
              <a:spcBef>
                <a:spcPct val="20000"/>
              </a:spcBef>
              <a:buFont typeface="Arial" charset="0"/>
              <a:buNone/>
              <a:tabLst>
                <a:tab pos="0" algn="l"/>
              </a:tabLst>
            </a:pPr>
            <a:r>
              <a:rPr lang="fr-FR" sz="2000" b="1" dirty="0">
                <a:solidFill>
                  <a:srgbClr val="000099"/>
                </a:solidFill>
              </a:rPr>
              <a:t>Disqualification</a:t>
            </a:r>
          </a:p>
          <a:p>
            <a:pPr marL="4763" indent="-4763" algn="ctr" eaLnBrk="0" hangingPunct="0">
              <a:lnSpc>
                <a:spcPct val="80000"/>
              </a:lnSpc>
              <a:spcBef>
                <a:spcPct val="20000"/>
              </a:spcBef>
              <a:buFont typeface="Arial" charset="0"/>
              <a:buNone/>
              <a:tabLst>
                <a:tab pos="0" algn="l"/>
              </a:tabLst>
            </a:pPr>
            <a:endParaRPr lang="fr-FR" sz="2000" b="1" dirty="0">
              <a:solidFill>
                <a:srgbClr val="000099"/>
              </a:solidFill>
            </a:endParaRPr>
          </a:p>
          <a:p>
            <a:pPr marL="4763" indent="-4763" algn="just" eaLnBrk="0" hangingPunct="0">
              <a:lnSpc>
                <a:spcPct val="80000"/>
              </a:lnSpc>
              <a:spcBef>
                <a:spcPct val="20000"/>
              </a:spcBef>
              <a:buFont typeface="Arial" charset="0"/>
              <a:buChar char="•"/>
              <a:tabLst>
                <a:tab pos="0" algn="l"/>
              </a:tabLst>
            </a:pPr>
            <a:r>
              <a:rPr lang="fr-FR" sz="2000" dirty="0">
                <a:solidFill>
                  <a:srgbClr val="000099"/>
                </a:solidFill>
              </a:rPr>
              <a:t>Faux départ.</a:t>
            </a:r>
          </a:p>
          <a:p>
            <a:pPr marL="4763" indent="-4763" algn="just" eaLnBrk="0" hangingPunct="0">
              <a:lnSpc>
                <a:spcPct val="80000"/>
              </a:lnSpc>
              <a:spcBef>
                <a:spcPct val="20000"/>
              </a:spcBef>
              <a:buFont typeface="Arial" charset="0"/>
              <a:buChar char="•"/>
              <a:tabLst>
                <a:tab pos="0" algn="l"/>
              </a:tabLst>
            </a:pPr>
            <a:r>
              <a:rPr lang="fr-FR" sz="2000" dirty="0">
                <a:solidFill>
                  <a:srgbClr val="000099"/>
                </a:solidFill>
              </a:rPr>
              <a:t> Prendre appui sur n’importe quel équipement de la piscine. Le compétiteur peut </a:t>
            </a:r>
            <a:r>
              <a:rPr lang="fr-FR" sz="2000" dirty="0" smtClean="0">
                <a:solidFill>
                  <a:srgbClr val="000099"/>
                </a:solidFill>
              </a:rPr>
              <a:t>néanmoins pousser </a:t>
            </a:r>
            <a:r>
              <a:rPr lang="fr-FR" sz="2000" dirty="0">
                <a:solidFill>
                  <a:srgbClr val="000099"/>
                </a:solidFill>
              </a:rPr>
              <a:t>sur le sol lorsqu’il fait surface avec le 1er mannequin.</a:t>
            </a:r>
          </a:p>
          <a:p>
            <a:pPr marL="4763" indent="-4763" algn="just" eaLnBrk="0" hangingPunct="0">
              <a:lnSpc>
                <a:spcPct val="80000"/>
              </a:lnSpc>
              <a:spcBef>
                <a:spcPct val="20000"/>
              </a:spcBef>
              <a:buFont typeface="Arial" charset="0"/>
              <a:buChar char="•"/>
              <a:tabLst>
                <a:tab pos="0" algn="l"/>
              </a:tabLst>
            </a:pPr>
            <a:r>
              <a:rPr lang="fr-FR" sz="2000" dirty="0">
                <a:solidFill>
                  <a:srgbClr val="000099"/>
                </a:solidFill>
              </a:rPr>
              <a:t> Sortir la tête du 1</a:t>
            </a:r>
            <a:r>
              <a:rPr lang="fr-FR" sz="2000" baseline="30000" dirty="0">
                <a:solidFill>
                  <a:srgbClr val="000099"/>
                </a:solidFill>
              </a:rPr>
              <a:t>er</a:t>
            </a:r>
            <a:r>
              <a:rPr lang="fr-FR" sz="2000" dirty="0">
                <a:solidFill>
                  <a:srgbClr val="000099"/>
                </a:solidFill>
              </a:rPr>
              <a:t> mannequin au-delà de la ligne des </a:t>
            </a:r>
            <a:r>
              <a:rPr lang="fr-FR" sz="2000" dirty="0" smtClean="0">
                <a:solidFill>
                  <a:srgbClr val="000099"/>
                </a:solidFill>
              </a:rPr>
              <a:t>80 mètres</a:t>
            </a:r>
            <a:r>
              <a:rPr lang="fr-FR" sz="2000" dirty="0">
                <a:solidFill>
                  <a:srgbClr val="000099"/>
                </a:solidFill>
              </a:rPr>
              <a:t>.</a:t>
            </a:r>
          </a:p>
          <a:p>
            <a:pPr marL="4763" indent="-4763" algn="just" eaLnBrk="0" hangingPunct="0">
              <a:lnSpc>
                <a:spcPct val="80000"/>
              </a:lnSpc>
              <a:spcBef>
                <a:spcPct val="20000"/>
              </a:spcBef>
              <a:buFont typeface="Arial" charset="0"/>
              <a:buChar char="•"/>
              <a:tabLst>
                <a:tab pos="0" algn="l"/>
              </a:tabLst>
            </a:pPr>
            <a:r>
              <a:rPr lang="fr-FR" sz="2000" dirty="0">
                <a:solidFill>
                  <a:srgbClr val="000099"/>
                </a:solidFill>
              </a:rPr>
              <a:t> Remorquer le mannequin de manière non réglementaire, bouche et nez non maintenus au-dessus de la surface de l'eau.</a:t>
            </a:r>
          </a:p>
          <a:p>
            <a:pPr marL="4763" indent="-4763" algn="just" eaLnBrk="0" hangingPunct="0">
              <a:lnSpc>
                <a:spcPct val="80000"/>
              </a:lnSpc>
              <a:spcBef>
                <a:spcPct val="20000"/>
              </a:spcBef>
              <a:buFont typeface="Arial" charset="0"/>
              <a:buChar char="•"/>
              <a:tabLst>
                <a:tab pos="0" algn="l"/>
              </a:tabLst>
            </a:pPr>
            <a:r>
              <a:rPr lang="fr-FR" sz="2000" dirty="0">
                <a:solidFill>
                  <a:srgbClr val="000099"/>
                </a:solidFill>
              </a:rPr>
              <a:t> Non respect, par le </a:t>
            </a:r>
            <a:r>
              <a:rPr lang="fr-FR" sz="2000" dirty="0" err="1">
                <a:solidFill>
                  <a:srgbClr val="000099"/>
                </a:solidFill>
              </a:rPr>
              <a:t>handler</a:t>
            </a:r>
            <a:r>
              <a:rPr lang="fr-FR" sz="2000" dirty="0">
                <a:solidFill>
                  <a:srgbClr val="000099"/>
                </a:solidFill>
              </a:rPr>
              <a:t>, des règles générales de l’épreuve</a:t>
            </a:r>
            <a:r>
              <a:rPr lang="fr-FR" sz="2000" dirty="0" smtClean="0">
                <a:solidFill>
                  <a:srgbClr val="000099"/>
                </a:solidFill>
              </a:rPr>
              <a:t>.</a:t>
            </a:r>
          </a:p>
          <a:p>
            <a:pPr marL="4763" indent="-4763" algn="just" eaLnBrk="0" hangingPunct="0">
              <a:lnSpc>
                <a:spcPct val="80000"/>
              </a:lnSpc>
              <a:spcBef>
                <a:spcPct val="20000"/>
              </a:spcBef>
              <a:buFont typeface="Arial" charset="0"/>
              <a:buChar char="•"/>
              <a:tabLst>
                <a:tab pos="0" algn="l"/>
              </a:tabLst>
            </a:pPr>
            <a:r>
              <a:rPr lang="fr-FR" sz="2000" dirty="0" smtClean="0">
                <a:solidFill>
                  <a:srgbClr val="000099"/>
                </a:solidFill>
              </a:rPr>
              <a:t>Remorquage incorrect du 2</a:t>
            </a:r>
            <a:r>
              <a:rPr lang="fr-FR" sz="2000" baseline="30000" dirty="0" smtClean="0">
                <a:solidFill>
                  <a:srgbClr val="000099"/>
                </a:solidFill>
              </a:rPr>
              <a:t>ème</a:t>
            </a:r>
            <a:r>
              <a:rPr lang="fr-FR" sz="2000" dirty="0" smtClean="0">
                <a:solidFill>
                  <a:srgbClr val="000099"/>
                </a:solidFill>
              </a:rPr>
              <a:t> mannequin, face immergée.</a:t>
            </a:r>
            <a:endParaRPr lang="fr-FR" sz="2000" dirty="0">
              <a:solidFill>
                <a:srgbClr val="000099"/>
              </a:solidFill>
            </a:endParaRPr>
          </a:p>
          <a:p>
            <a:pPr marL="4763" indent="-4763" algn="just" eaLnBrk="0" hangingPunct="0">
              <a:lnSpc>
                <a:spcPct val="80000"/>
              </a:lnSpc>
              <a:spcBef>
                <a:spcPct val="20000"/>
              </a:spcBef>
              <a:buFont typeface="Arial" charset="0"/>
              <a:buChar char="•"/>
              <a:tabLst>
                <a:tab pos="0" algn="l"/>
              </a:tabLst>
            </a:pPr>
            <a:r>
              <a:rPr lang="fr-FR" sz="2000" dirty="0">
                <a:solidFill>
                  <a:srgbClr val="000099"/>
                </a:solidFill>
              </a:rPr>
              <a:t> Corde de la bouée tube non entièrement tendue lorsque le sommet de la tête du mannequin passe la ligne des 10 m.</a:t>
            </a:r>
          </a:p>
          <a:p>
            <a:pPr marL="4763" indent="-4763" algn="just" eaLnBrk="0" hangingPunct="0">
              <a:lnSpc>
                <a:spcPct val="80000"/>
              </a:lnSpc>
              <a:spcBef>
                <a:spcPct val="20000"/>
              </a:spcBef>
              <a:buFont typeface="Arial" charset="0"/>
              <a:buChar char="•"/>
              <a:tabLst>
                <a:tab pos="0" algn="l"/>
              </a:tabLst>
            </a:pPr>
            <a:r>
              <a:rPr lang="fr-FR" sz="2000" dirty="0">
                <a:solidFill>
                  <a:srgbClr val="000099"/>
                </a:solidFill>
              </a:rPr>
              <a:t> Toucher le mur d’arrivée sans avoir la bouée tube et le mannequin en place.</a:t>
            </a:r>
          </a:p>
          <a:p>
            <a:pPr marL="4763" indent="-4763" algn="just" eaLnBrk="0" hangingPunct="0">
              <a:lnSpc>
                <a:spcPct val="80000"/>
              </a:lnSpc>
              <a:spcBef>
                <a:spcPct val="20000"/>
              </a:spcBef>
              <a:buFont typeface="Arial" charset="0"/>
              <a:buChar char="•"/>
              <a:tabLst>
                <a:tab pos="0" algn="l"/>
              </a:tabLst>
            </a:pPr>
            <a:r>
              <a:rPr lang="fr-FR" sz="2000" dirty="0">
                <a:solidFill>
                  <a:srgbClr val="000099"/>
                </a:solidFill>
              </a:rPr>
              <a:t> Ne pas toucher le mur d’arrivée. </a:t>
            </a:r>
          </a:p>
          <a:p>
            <a:pPr marL="4763" indent="-4763" algn="just" eaLnBrk="0" hangingPunct="0">
              <a:lnSpc>
                <a:spcPct val="80000"/>
              </a:lnSpc>
              <a:spcBef>
                <a:spcPct val="20000"/>
              </a:spcBef>
              <a:buFont typeface="Arial" charset="0"/>
              <a:buNone/>
              <a:tabLst>
                <a:tab pos="0" algn="l"/>
              </a:tabLst>
            </a:pPr>
            <a:endParaRPr lang="fr-FR" sz="2000" dirty="0">
              <a:solidFill>
                <a:srgbClr val="00009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6867"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9FB23B5E-8559-4529-920C-6CE287CEF944}" type="slidenum">
              <a:rPr lang="fr-FR">
                <a:solidFill>
                  <a:schemeClr val="tx1">
                    <a:tint val="75000"/>
                  </a:schemeClr>
                </a:solidFill>
                <a:latin typeface="+mn-lt"/>
                <a:ea typeface="+mn-ea"/>
              </a:rPr>
              <a:pPr algn="ctr" fontAlgn="auto">
                <a:spcBef>
                  <a:spcPts val="0"/>
                </a:spcBef>
                <a:spcAft>
                  <a:spcPts val="0"/>
                </a:spcAft>
                <a:defRPr/>
              </a:pPr>
              <a:t>31</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1009650" y="146050"/>
            <a:ext cx="7091363"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Lancer de Corde</a:t>
            </a:r>
          </a:p>
        </p:txBody>
      </p:sp>
      <p:sp>
        <p:nvSpPr>
          <p:cNvPr id="36870" name="Rectangle 3"/>
          <p:cNvSpPr txBox="1">
            <a:spLocks noChangeArrowheads="1"/>
          </p:cNvSpPr>
          <p:nvPr/>
        </p:nvSpPr>
        <p:spPr bwMode="auto">
          <a:xfrm>
            <a:off x="323850" y="1981200"/>
            <a:ext cx="8496300" cy="1376363"/>
          </a:xfrm>
          <a:prstGeom prst="rect">
            <a:avLst/>
          </a:prstGeom>
          <a:noFill/>
          <a:ln w="9525">
            <a:noFill/>
            <a:miter lim="800000"/>
            <a:headEnd/>
            <a:tailEnd/>
          </a:ln>
        </p:spPr>
        <p:txBody>
          <a:bodyPr/>
          <a:lstStyle/>
          <a:p>
            <a:pPr algn="just" eaLnBrk="0" hangingPunct="0">
              <a:spcBef>
                <a:spcPct val="20000"/>
              </a:spcBef>
            </a:pPr>
            <a:r>
              <a:rPr lang="fr-FR" sz="3000">
                <a:solidFill>
                  <a:srgbClr val="000099"/>
                </a:solidFill>
              </a:rPr>
              <a:t>Un sauveteur doit, dans un minimum de temps ramener une victime à l'aide d'une corde</a:t>
            </a:r>
          </a:p>
        </p:txBody>
      </p:sp>
      <p:grpSp>
        <p:nvGrpSpPr>
          <p:cNvPr id="36871" name="Group 4"/>
          <p:cNvGrpSpPr>
            <a:grpSpLocks/>
          </p:cNvGrpSpPr>
          <p:nvPr/>
        </p:nvGrpSpPr>
        <p:grpSpPr bwMode="auto">
          <a:xfrm>
            <a:off x="1258888" y="3500438"/>
            <a:ext cx="6292850" cy="2328862"/>
            <a:chOff x="1161" y="6844"/>
            <a:chExt cx="9910" cy="3669"/>
          </a:xfrm>
        </p:grpSpPr>
        <p:grpSp>
          <p:nvGrpSpPr>
            <p:cNvPr id="36872" name="Group 5"/>
            <p:cNvGrpSpPr>
              <a:grpSpLocks/>
            </p:cNvGrpSpPr>
            <p:nvPr/>
          </p:nvGrpSpPr>
          <p:grpSpPr bwMode="auto">
            <a:xfrm>
              <a:off x="1161" y="6844"/>
              <a:ext cx="9910" cy="3669"/>
              <a:chOff x="1161" y="5763"/>
              <a:chExt cx="9910" cy="3669"/>
            </a:xfrm>
          </p:grpSpPr>
          <p:grpSp>
            <p:nvGrpSpPr>
              <p:cNvPr id="36876" name="Group 6"/>
              <p:cNvGrpSpPr>
                <a:grpSpLocks/>
              </p:cNvGrpSpPr>
              <p:nvPr/>
            </p:nvGrpSpPr>
            <p:grpSpPr bwMode="auto">
              <a:xfrm>
                <a:off x="1161" y="5763"/>
                <a:ext cx="9910" cy="3669"/>
                <a:chOff x="801" y="2704"/>
                <a:chExt cx="9910" cy="3669"/>
              </a:xfrm>
            </p:grpSpPr>
            <p:sp>
              <p:nvSpPr>
                <p:cNvPr id="36893" name="Oval 7"/>
                <p:cNvSpPr>
                  <a:spLocks noChangeArrowheads="1"/>
                </p:cNvSpPr>
                <p:nvPr/>
              </p:nvSpPr>
              <p:spPr bwMode="auto">
                <a:xfrm>
                  <a:off x="801" y="2704"/>
                  <a:ext cx="9910" cy="3669"/>
                </a:xfrm>
                <a:prstGeom prst="ellipse">
                  <a:avLst/>
                </a:prstGeom>
                <a:solidFill>
                  <a:srgbClr val="FFCC99"/>
                </a:solidFill>
                <a:ln w="9525">
                  <a:noFill/>
                  <a:round/>
                  <a:headEnd/>
                  <a:tailEnd/>
                </a:ln>
              </p:spPr>
              <p:txBody>
                <a:bodyPr/>
                <a:lstStyle/>
                <a:p>
                  <a:endParaRPr lang="fr-FR"/>
                </a:p>
              </p:txBody>
            </p:sp>
            <p:sp>
              <p:nvSpPr>
                <p:cNvPr id="36894" name="AutoShape 8"/>
                <p:cNvSpPr>
                  <a:spLocks noChangeArrowheads="1"/>
                </p:cNvSpPr>
                <p:nvPr/>
              </p:nvSpPr>
              <p:spPr bwMode="auto">
                <a:xfrm>
                  <a:off x="2027" y="3877"/>
                  <a:ext cx="7663" cy="1320"/>
                </a:xfrm>
                <a:prstGeom prst="parallelogram">
                  <a:avLst>
                    <a:gd name="adj" fmla="val 145133"/>
                  </a:avLst>
                </a:prstGeom>
                <a:solidFill>
                  <a:srgbClr val="CCFFFF"/>
                </a:solidFill>
                <a:ln w="76200">
                  <a:solidFill>
                    <a:srgbClr val="000000"/>
                  </a:solidFill>
                  <a:miter lim="800000"/>
                  <a:headEnd/>
                  <a:tailEnd/>
                </a:ln>
              </p:spPr>
              <p:txBody>
                <a:bodyPr/>
                <a:lstStyle/>
                <a:p>
                  <a:endParaRPr lang="fr-FR"/>
                </a:p>
              </p:txBody>
            </p:sp>
            <p:sp>
              <p:nvSpPr>
                <p:cNvPr id="36895" name="AutoShape 9"/>
                <p:cNvSpPr>
                  <a:spLocks noChangeArrowheads="1"/>
                </p:cNvSpPr>
                <p:nvPr/>
              </p:nvSpPr>
              <p:spPr bwMode="auto">
                <a:xfrm>
                  <a:off x="3151" y="3731"/>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36896" name="AutoShape 10"/>
                <p:cNvSpPr>
                  <a:spLocks noChangeArrowheads="1"/>
                </p:cNvSpPr>
                <p:nvPr/>
              </p:nvSpPr>
              <p:spPr bwMode="auto">
                <a:xfrm>
                  <a:off x="1925" y="4610"/>
                  <a:ext cx="307" cy="294"/>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36897" name="AutoShape 11"/>
                <p:cNvSpPr>
                  <a:spLocks noChangeArrowheads="1"/>
                </p:cNvSpPr>
                <p:nvPr/>
              </p:nvSpPr>
              <p:spPr bwMode="auto">
                <a:xfrm>
                  <a:off x="2334" y="4317"/>
                  <a:ext cx="306"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36898" name="AutoShape 12"/>
                <p:cNvSpPr>
                  <a:spLocks noChangeArrowheads="1"/>
                </p:cNvSpPr>
                <p:nvPr/>
              </p:nvSpPr>
              <p:spPr bwMode="auto">
                <a:xfrm>
                  <a:off x="2742" y="4024"/>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36899" name="Line 13"/>
                <p:cNvSpPr>
                  <a:spLocks noChangeShapeType="1"/>
                </p:cNvSpPr>
                <p:nvPr/>
              </p:nvSpPr>
              <p:spPr bwMode="auto">
                <a:xfrm>
                  <a:off x="2421" y="4875"/>
                  <a:ext cx="5517" cy="0"/>
                </a:xfrm>
                <a:prstGeom prst="line">
                  <a:avLst/>
                </a:prstGeom>
                <a:noFill/>
                <a:ln w="15875">
                  <a:solidFill>
                    <a:srgbClr val="000000"/>
                  </a:solidFill>
                  <a:prstDash val="sysDot"/>
                  <a:round/>
                  <a:headEnd/>
                  <a:tailEnd/>
                </a:ln>
              </p:spPr>
              <p:txBody>
                <a:bodyPr/>
                <a:lstStyle/>
                <a:p>
                  <a:endParaRPr lang="fr-FR"/>
                </a:p>
              </p:txBody>
            </p:sp>
            <p:sp>
              <p:nvSpPr>
                <p:cNvPr id="36900" name="Line 14"/>
                <p:cNvSpPr>
                  <a:spLocks noChangeShapeType="1"/>
                </p:cNvSpPr>
                <p:nvPr/>
              </p:nvSpPr>
              <p:spPr bwMode="auto">
                <a:xfrm>
                  <a:off x="3545" y="4141"/>
                  <a:ext cx="5517" cy="0"/>
                </a:xfrm>
                <a:prstGeom prst="line">
                  <a:avLst/>
                </a:prstGeom>
                <a:noFill/>
                <a:ln w="15875">
                  <a:solidFill>
                    <a:srgbClr val="000000"/>
                  </a:solidFill>
                  <a:prstDash val="sysDot"/>
                  <a:round/>
                  <a:headEnd/>
                  <a:tailEnd/>
                </a:ln>
              </p:spPr>
              <p:txBody>
                <a:bodyPr/>
                <a:lstStyle/>
                <a:p>
                  <a:endParaRPr lang="fr-FR"/>
                </a:p>
              </p:txBody>
            </p:sp>
            <p:sp>
              <p:nvSpPr>
                <p:cNvPr id="36901" name="Line 15"/>
                <p:cNvSpPr>
                  <a:spLocks noChangeShapeType="1"/>
                </p:cNvSpPr>
                <p:nvPr/>
              </p:nvSpPr>
              <p:spPr bwMode="auto">
                <a:xfrm>
                  <a:off x="3968" y="3144"/>
                  <a:ext cx="0" cy="733"/>
                </a:xfrm>
                <a:prstGeom prst="line">
                  <a:avLst/>
                </a:prstGeom>
                <a:noFill/>
                <a:ln w="9525">
                  <a:solidFill>
                    <a:srgbClr val="000000"/>
                  </a:solidFill>
                  <a:round/>
                  <a:headEnd/>
                  <a:tailEnd/>
                </a:ln>
              </p:spPr>
              <p:txBody>
                <a:bodyPr/>
                <a:lstStyle/>
                <a:p>
                  <a:endParaRPr lang="fr-FR"/>
                </a:p>
              </p:txBody>
            </p:sp>
            <p:sp>
              <p:nvSpPr>
                <p:cNvPr id="36902" name="Line 16"/>
                <p:cNvSpPr>
                  <a:spLocks noChangeShapeType="1"/>
                </p:cNvSpPr>
                <p:nvPr/>
              </p:nvSpPr>
              <p:spPr bwMode="auto">
                <a:xfrm>
                  <a:off x="9792" y="3144"/>
                  <a:ext cx="0" cy="733"/>
                </a:xfrm>
                <a:prstGeom prst="line">
                  <a:avLst/>
                </a:prstGeom>
                <a:noFill/>
                <a:ln w="9525">
                  <a:solidFill>
                    <a:srgbClr val="000000"/>
                  </a:solidFill>
                  <a:round/>
                  <a:headEnd/>
                  <a:tailEnd/>
                </a:ln>
              </p:spPr>
              <p:txBody>
                <a:bodyPr/>
                <a:lstStyle/>
                <a:p>
                  <a:endParaRPr lang="fr-FR"/>
                </a:p>
              </p:txBody>
            </p:sp>
            <p:sp>
              <p:nvSpPr>
                <p:cNvPr id="36903" name="Line 17"/>
                <p:cNvSpPr>
                  <a:spLocks noChangeShapeType="1"/>
                </p:cNvSpPr>
                <p:nvPr/>
              </p:nvSpPr>
              <p:spPr bwMode="auto">
                <a:xfrm>
                  <a:off x="3968" y="3437"/>
                  <a:ext cx="5824" cy="0"/>
                </a:xfrm>
                <a:prstGeom prst="line">
                  <a:avLst/>
                </a:prstGeom>
                <a:noFill/>
                <a:ln w="9525">
                  <a:solidFill>
                    <a:srgbClr val="000000"/>
                  </a:solidFill>
                  <a:round/>
                  <a:headEnd type="triangle" w="med" len="med"/>
                  <a:tailEnd type="triangle" w="med" len="med"/>
                </a:ln>
              </p:spPr>
              <p:txBody>
                <a:bodyPr/>
                <a:lstStyle/>
                <a:p>
                  <a:endParaRPr lang="fr-FR"/>
                </a:p>
              </p:txBody>
            </p:sp>
            <p:sp>
              <p:nvSpPr>
                <p:cNvPr id="36904" name="Text Box 18"/>
                <p:cNvSpPr txBox="1">
                  <a:spLocks noChangeArrowheads="1"/>
                </p:cNvSpPr>
                <p:nvPr/>
              </p:nvSpPr>
              <p:spPr bwMode="auto">
                <a:xfrm>
                  <a:off x="6941" y="3158"/>
                  <a:ext cx="891" cy="279"/>
                </a:xfrm>
                <a:prstGeom prst="rect">
                  <a:avLst/>
                </a:prstGeom>
                <a:noFill/>
                <a:ln w="9525">
                  <a:noFill/>
                  <a:miter lim="800000"/>
                  <a:headEnd/>
                  <a:tailEnd/>
                </a:ln>
              </p:spPr>
              <p:txBody>
                <a:bodyPr/>
                <a:lstStyle/>
                <a:p>
                  <a:r>
                    <a:rPr lang="fr-FR" sz="1000"/>
                    <a:t>50 m.</a:t>
                  </a:r>
                </a:p>
              </p:txBody>
            </p:sp>
          </p:grpSp>
          <p:grpSp>
            <p:nvGrpSpPr>
              <p:cNvPr id="36877" name="Group 19"/>
              <p:cNvGrpSpPr>
                <a:grpSpLocks/>
              </p:cNvGrpSpPr>
              <p:nvPr/>
            </p:nvGrpSpPr>
            <p:grpSpPr bwMode="auto">
              <a:xfrm>
                <a:off x="4401" y="7383"/>
                <a:ext cx="282" cy="259"/>
                <a:chOff x="3744" y="1296"/>
                <a:chExt cx="2880" cy="3600"/>
              </a:xfrm>
            </p:grpSpPr>
            <p:sp>
              <p:nvSpPr>
                <p:cNvPr id="36889" name="AutoShape 20"/>
                <p:cNvSpPr>
                  <a:spLocks noChangeArrowheads="1"/>
                </p:cNvSpPr>
                <p:nvPr/>
              </p:nvSpPr>
              <p:spPr bwMode="auto">
                <a:xfrm>
                  <a:off x="4464" y="1296"/>
                  <a:ext cx="1584" cy="1728"/>
                </a:xfrm>
                <a:prstGeom prst="smileyFace">
                  <a:avLst>
                    <a:gd name="adj" fmla="val 4653"/>
                  </a:avLst>
                </a:prstGeom>
                <a:solidFill>
                  <a:srgbClr val="FFFFFF"/>
                </a:solidFill>
                <a:ln w="9525">
                  <a:solidFill>
                    <a:srgbClr val="000000"/>
                  </a:solidFill>
                  <a:round/>
                  <a:headEnd/>
                  <a:tailEnd/>
                </a:ln>
              </p:spPr>
              <p:txBody>
                <a:bodyPr/>
                <a:lstStyle/>
                <a:p>
                  <a:endParaRPr lang="fr-FR"/>
                </a:p>
              </p:txBody>
            </p:sp>
            <p:sp>
              <p:nvSpPr>
                <p:cNvPr id="36890" name="Rectangle 21"/>
                <p:cNvSpPr>
                  <a:spLocks noChangeArrowheads="1"/>
                </p:cNvSpPr>
                <p:nvPr/>
              </p:nvSpPr>
              <p:spPr bwMode="auto">
                <a:xfrm>
                  <a:off x="4608" y="3024"/>
                  <a:ext cx="1296" cy="1872"/>
                </a:xfrm>
                <a:prstGeom prst="rect">
                  <a:avLst/>
                </a:prstGeom>
                <a:solidFill>
                  <a:srgbClr val="000000"/>
                </a:solidFill>
                <a:ln w="9525">
                  <a:solidFill>
                    <a:srgbClr val="000000"/>
                  </a:solidFill>
                  <a:miter lim="800000"/>
                  <a:headEnd/>
                  <a:tailEnd/>
                </a:ln>
              </p:spPr>
              <p:txBody>
                <a:bodyPr/>
                <a:lstStyle/>
                <a:p>
                  <a:endParaRPr lang="fr-FR"/>
                </a:p>
              </p:txBody>
            </p:sp>
            <p:sp>
              <p:nvSpPr>
                <p:cNvPr id="36891" name="AutoShape 22"/>
                <p:cNvSpPr>
                  <a:spLocks noChangeArrowheads="1"/>
                </p:cNvSpPr>
                <p:nvPr/>
              </p:nvSpPr>
              <p:spPr bwMode="auto">
                <a:xfrm>
                  <a:off x="3744"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sp>
              <p:nvSpPr>
                <p:cNvPr id="36892" name="AutoShape 23"/>
                <p:cNvSpPr>
                  <a:spLocks noChangeArrowheads="1"/>
                </p:cNvSpPr>
                <p:nvPr/>
              </p:nvSpPr>
              <p:spPr bwMode="auto">
                <a:xfrm flipH="1">
                  <a:off x="5328"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grpSp>
          <p:grpSp>
            <p:nvGrpSpPr>
              <p:cNvPr id="36878" name="Group 24"/>
              <p:cNvGrpSpPr>
                <a:grpSpLocks/>
              </p:cNvGrpSpPr>
              <p:nvPr/>
            </p:nvGrpSpPr>
            <p:grpSpPr bwMode="auto">
              <a:xfrm>
                <a:off x="2781" y="7023"/>
                <a:ext cx="254" cy="540"/>
                <a:chOff x="2781" y="3964"/>
                <a:chExt cx="390" cy="900"/>
              </a:xfrm>
            </p:grpSpPr>
            <p:grpSp>
              <p:nvGrpSpPr>
                <p:cNvPr id="36883" name="Group 25"/>
                <p:cNvGrpSpPr>
                  <a:grpSpLocks/>
                </p:cNvGrpSpPr>
                <p:nvPr/>
              </p:nvGrpSpPr>
              <p:grpSpPr bwMode="auto">
                <a:xfrm>
                  <a:off x="2781" y="3964"/>
                  <a:ext cx="360" cy="720"/>
                  <a:chOff x="2781" y="3964"/>
                  <a:chExt cx="360" cy="720"/>
                </a:xfrm>
              </p:grpSpPr>
              <p:sp>
                <p:nvSpPr>
                  <p:cNvPr id="36885" name="AutoShape 26"/>
                  <p:cNvSpPr>
                    <a:spLocks noChangeArrowheads="1"/>
                  </p:cNvSpPr>
                  <p:nvPr/>
                </p:nvSpPr>
                <p:spPr bwMode="auto">
                  <a:xfrm rot="1410516">
                    <a:off x="2812" y="4084"/>
                    <a:ext cx="204" cy="360"/>
                  </a:xfrm>
                  <a:prstGeom prst="parallelogram">
                    <a:avLst>
                      <a:gd name="adj" fmla="val 67468"/>
                    </a:avLst>
                  </a:prstGeom>
                  <a:solidFill>
                    <a:srgbClr val="000000"/>
                  </a:solidFill>
                  <a:ln w="9525">
                    <a:solidFill>
                      <a:srgbClr val="000000"/>
                    </a:solidFill>
                    <a:miter lim="800000"/>
                    <a:headEnd/>
                    <a:tailEnd/>
                  </a:ln>
                </p:spPr>
                <p:txBody>
                  <a:bodyPr/>
                  <a:lstStyle/>
                  <a:p>
                    <a:endParaRPr lang="fr-FR"/>
                  </a:p>
                </p:txBody>
              </p:sp>
              <p:sp>
                <p:nvSpPr>
                  <p:cNvPr id="36886" name="Rectangle 27"/>
                  <p:cNvSpPr>
                    <a:spLocks noChangeArrowheads="1"/>
                  </p:cNvSpPr>
                  <p:nvPr/>
                </p:nvSpPr>
                <p:spPr bwMode="auto">
                  <a:xfrm>
                    <a:off x="2781" y="4354"/>
                    <a:ext cx="63" cy="330"/>
                  </a:xfrm>
                  <a:prstGeom prst="rect">
                    <a:avLst/>
                  </a:prstGeom>
                  <a:solidFill>
                    <a:srgbClr val="000000"/>
                  </a:solidFill>
                  <a:ln w="9525">
                    <a:solidFill>
                      <a:srgbClr val="000000"/>
                    </a:solidFill>
                    <a:miter lim="800000"/>
                    <a:headEnd/>
                    <a:tailEnd/>
                  </a:ln>
                </p:spPr>
                <p:txBody>
                  <a:bodyPr/>
                  <a:lstStyle/>
                  <a:p>
                    <a:endParaRPr lang="fr-FR"/>
                  </a:p>
                </p:txBody>
              </p:sp>
              <p:sp>
                <p:nvSpPr>
                  <p:cNvPr id="36887" name="AutoShape 28"/>
                  <p:cNvSpPr>
                    <a:spLocks noChangeArrowheads="1"/>
                  </p:cNvSpPr>
                  <p:nvPr/>
                </p:nvSpPr>
                <p:spPr bwMode="auto">
                  <a:xfrm rot="9963217" flipV="1">
                    <a:off x="2875" y="4204"/>
                    <a:ext cx="266" cy="180"/>
                  </a:xfrm>
                  <a:prstGeom prst="parallelogram">
                    <a:avLst>
                      <a:gd name="adj" fmla="val 99538"/>
                    </a:avLst>
                  </a:prstGeom>
                  <a:solidFill>
                    <a:srgbClr val="000000"/>
                  </a:solidFill>
                  <a:ln w="9525">
                    <a:solidFill>
                      <a:srgbClr val="000000"/>
                    </a:solidFill>
                    <a:miter lim="800000"/>
                    <a:headEnd/>
                    <a:tailEnd/>
                  </a:ln>
                </p:spPr>
                <p:txBody>
                  <a:bodyPr/>
                  <a:lstStyle/>
                  <a:p>
                    <a:endParaRPr lang="fr-FR"/>
                  </a:p>
                </p:txBody>
              </p:sp>
              <p:sp>
                <p:nvSpPr>
                  <p:cNvPr id="36888" name="AutoShape 29"/>
                  <p:cNvSpPr>
                    <a:spLocks noChangeArrowheads="1"/>
                  </p:cNvSpPr>
                  <p:nvPr/>
                </p:nvSpPr>
                <p:spPr bwMode="auto">
                  <a:xfrm>
                    <a:off x="2961" y="3964"/>
                    <a:ext cx="180" cy="180"/>
                  </a:xfrm>
                  <a:prstGeom prst="smileyFace">
                    <a:avLst>
                      <a:gd name="adj" fmla="val 4653"/>
                    </a:avLst>
                  </a:prstGeom>
                  <a:noFill/>
                  <a:ln w="12700">
                    <a:solidFill>
                      <a:srgbClr val="000000"/>
                    </a:solidFill>
                    <a:round/>
                    <a:headEnd/>
                    <a:tailEnd/>
                  </a:ln>
                </p:spPr>
                <p:txBody>
                  <a:bodyPr/>
                  <a:lstStyle/>
                  <a:p>
                    <a:endParaRPr lang="fr-FR"/>
                  </a:p>
                </p:txBody>
              </p:sp>
            </p:grpSp>
            <p:sp>
              <p:nvSpPr>
                <p:cNvPr id="36884" name="Freeform 30"/>
                <p:cNvSpPr>
                  <a:spLocks/>
                </p:cNvSpPr>
                <p:nvPr/>
              </p:nvSpPr>
              <p:spPr bwMode="auto">
                <a:xfrm>
                  <a:off x="2781" y="4204"/>
                  <a:ext cx="390" cy="660"/>
                </a:xfrm>
                <a:custGeom>
                  <a:avLst/>
                  <a:gdLst>
                    <a:gd name="T0" fmla="*/ 180 w 390"/>
                    <a:gd name="T1" fmla="*/ 240 h 660"/>
                    <a:gd name="T2" fmla="*/ 360 w 390"/>
                    <a:gd name="T3" fmla="*/ 420 h 660"/>
                    <a:gd name="T4" fmla="*/ 360 w 390"/>
                    <a:gd name="T5" fmla="*/ 240 h 660"/>
                    <a:gd name="T6" fmla="*/ 180 w 390"/>
                    <a:gd name="T7" fmla="*/ 60 h 660"/>
                    <a:gd name="T8" fmla="*/ 0 w 390"/>
                    <a:gd name="T9" fmla="*/ 60 h 660"/>
                    <a:gd name="T10" fmla="*/ 180 w 390"/>
                    <a:gd name="T11" fmla="*/ 420 h 660"/>
                    <a:gd name="T12" fmla="*/ 180 w 390"/>
                    <a:gd name="T13" fmla="*/ 600 h 660"/>
                    <a:gd name="T14" fmla="*/ 360 w 390"/>
                    <a:gd name="T15" fmla="*/ 60 h 660"/>
                    <a:gd name="T16" fmla="*/ 0 60000 65536"/>
                    <a:gd name="T17" fmla="*/ 0 60000 65536"/>
                    <a:gd name="T18" fmla="*/ 0 60000 65536"/>
                    <a:gd name="T19" fmla="*/ 0 60000 65536"/>
                    <a:gd name="T20" fmla="*/ 0 60000 65536"/>
                    <a:gd name="T21" fmla="*/ 0 60000 65536"/>
                    <a:gd name="T22" fmla="*/ 0 60000 65536"/>
                    <a:gd name="T23" fmla="*/ 0 60000 65536"/>
                    <a:gd name="T24" fmla="*/ 0 w 390"/>
                    <a:gd name="T25" fmla="*/ 0 h 660"/>
                    <a:gd name="T26" fmla="*/ 390 w 390"/>
                    <a:gd name="T27" fmla="*/ 660 h 6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90" h="660">
                      <a:moveTo>
                        <a:pt x="180" y="240"/>
                      </a:moveTo>
                      <a:cubicBezTo>
                        <a:pt x="255" y="330"/>
                        <a:pt x="330" y="420"/>
                        <a:pt x="360" y="420"/>
                      </a:cubicBezTo>
                      <a:cubicBezTo>
                        <a:pt x="390" y="420"/>
                        <a:pt x="390" y="300"/>
                        <a:pt x="360" y="240"/>
                      </a:cubicBezTo>
                      <a:cubicBezTo>
                        <a:pt x="330" y="180"/>
                        <a:pt x="240" y="90"/>
                        <a:pt x="180" y="60"/>
                      </a:cubicBezTo>
                      <a:cubicBezTo>
                        <a:pt x="120" y="30"/>
                        <a:pt x="0" y="0"/>
                        <a:pt x="0" y="60"/>
                      </a:cubicBezTo>
                      <a:cubicBezTo>
                        <a:pt x="0" y="120"/>
                        <a:pt x="150" y="330"/>
                        <a:pt x="180" y="420"/>
                      </a:cubicBezTo>
                      <a:cubicBezTo>
                        <a:pt x="210" y="510"/>
                        <a:pt x="150" y="660"/>
                        <a:pt x="180" y="600"/>
                      </a:cubicBezTo>
                      <a:cubicBezTo>
                        <a:pt x="210" y="540"/>
                        <a:pt x="285" y="300"/>
                        <a:pt x="360" y="60"/>
                      </a:cubicBezTo>
                    </a:path>
                  </a:pathLst>
                </a:custGeom>
                <a:noFill/>
                <a:ln w="19050" cap="flat" cmpd="sng">
                  <a:solidFill>
                    <a:srgbClr val="000000"/>
                  </a:solidFill>
                  <a:prstDash val="solid"/>
                  <a:round/>
                  <a:headEnd/>
                  <a:tailEnd/>
                </a:ln>
              </p:spPr>
              <p:txBody>
                <a:bodyPr/>
                <a:lstStyle/>
                <a:p>
                  <a:endParaRPr lang="fr-FR"/>
                </a:p>
              </p:txBody>
            </p:sp>
          </p:grpSp>
          <p:sp>
            <p:nvSpPr>
              <p:cNvPr id="36879" name="Line 31"/>
              <p:cNvSpPr>
                <a:spLocks noChangeShapeType="1"/>
              </p:cNvSpPr>
              <p:nvPr/>
            </p:nvSpPr>
            <p:spPr bwMode="auto">
              <a:xfrm flipH="1">
                <a:off x="3861" y="6931"/>
                <a:ext cx="1620" cy="1353"/>
              </a:xfrm>
              <a:prstGeom prst="line">
                <a:avLst/>
              </a:prstGeom>
              <a:noFill/>
              <a:ln w="9525">
                <a:solidFill>
                  <a:srgbClr val="000000"/>
                </a:solidFill>
                <a:prstDash val="sysDot"/>
                <a:round/>
                <a:headEnd/>
                <a:tailEnd/>
              </a:ln>
            </p:spPr>
            <p:txBody>
              <a:bodyPr/>
              <a:lstStyle/>
              <a:p>
                <a:endParaRPr lang="fr-FR"/>
              </a:p>
            </p:txBody>
          </p:sp>
          <p:sp>
            <p:nvSpPr>
              <p:cNvPr id="36880" name="Line 32"/>
              <p:cNvSpPr>
                <a:spLocks noChangeShapeType="1"/>
              </p:cNvSpPr>
              <p:nvPr/>
            </p:nvSpPr>
            <p:spPr bwMode="auto">
              <a:xfrm>
                <a:off x="4329" y="6706"/>
                <a:ext cx="1120" cy="0"/>
              </a:xfrm>
              <a:prstGeom prst="line">
                <a:avLst/>
              </a:prstGeom>
              <a:noFill/>
              <a:ln w="9525">
                <a:solidFill>
                  <a:srgbClr val="000000"/>
                </a:solidFill>
                <a:round/>
                <a:headEnd type="triangle" w="med" len="med"/>
                <a:tailEnd type="triangle" w="med" len="med"/>
              </a:ln>
            </p:spPr>
            <p:txBody>
              <a:bodyPr/>
              <a:lstStyle/>
              <a:p>
                <a:endParaRPr lang="fr-FR"/>
              </a:p>
            </p:txBody>
          </p:sp>
          <p:sp>
            <p:nvSpPr>
              <p:cNvPr id="36881" name="Line 33"/>
              <p:cNvSpPr>
                <a:spLocks noChangeShapeType="1"/>
              </p:cNvSpPr>
              <p:nvPr/>
            </p:nvSpPr>
            <p:spPr bwMode="auto">
              <a:xfrm>
                <a:off x="3501" y="7564"/>
                <a:ext cx="5580" cy="0"/>
              </a:xfrm>
              <a:prstGeom prst="line">
                <a:avLst/>
              </a:prstGeom>
              <a:noFill/>
              <a:ln w="9525">
                <a:solidFill>
                  <a:srgbClr val="000000"/>
                </a:solidFill>
                <a:round/>
                <a:headEnd/>
                <a:tailEnd/>
              </a:ln>
            </p:spPr>
            <p:txBody>
              <a:bodyPr/>
              <a:lstStyle/>
              <a:p>
                <a:endParaRPr lang="fr-FR"/>
              </a:p>
            </p:txBody>
          </p:sp>
          <p:sp>
            <p:nvSpPr>
              <p:cNvPr id="36882" name="Line 34"/>
              <p:cNvSpPr>
                <a:spLocks noChangeShapeType="1"/>
              </p:cNvSpPr>
              <p:nvPr/>
            </p:nvSpPr>
            <p:spPr bwMode="auto">
              <a:xfrm>
                <a:off x="3141" y="7744"/>
                <a:ext cx="5760" cy="0"/>
              </a:xfrm>
              <a:prstGeom prst="line">
                <a:avLst/>
              </a:prstGeom>
              <a:noFill/>
              <a:ln w="9525">
                <a:solidFill>
                  <a:srgbClr val="000000"/>
                </a:solidFill>
                <a:round/>
                <a:headEnd/>
                <a:tailEnd/>
              </a:ln>
            </p:spPr>
            <p:txBody>
              <a:bodyPr/>
              <a:lstStyle/>
              <a:p>
                <a:endParaRPr lang="fr-FR"/>
              </a:p>
            </p:txBody>
          </p:sp>
        </p:grpSp>
        <p:grpSp>
          <p:nvGrpSpPr>
            <p:cNvPr id="36873" name="Group 35"/>
            <p:cNvGrpSpPr>
              <a:grpSpLocks/>
            </p:cNvGrpSpPr>
            <p:nvPr/>
          </p:nvGrpSpPr>
          <p:grpSpPr bwMode="auto">
            <a:xfrm>
              <a:off x="4581" y="7525"/>
              <a:ext cx="1046" cy="399"/>
              <a:chOff x="4581" y="7525"/>
              <a:chExt cx="1046" cy="399"/>
            </a:xfrm>
          </p:grpSpPr>
          <p:sp>
            <p:nvSpPr>
              <p:cNvPr id="36874" name="Text Box 36"/>
              <p:cNvSpPr txBox="1">
                <a:spLocks noChangeArrowheads="1"/>
              </p:cNvSpPr>
              <p:nvPr/>
            </p:nvSpPr>
            <p:spPr bwMode="auto">
              <a:xfrm>
                <a:off x="4581" y="7525"/>
                <a:ext cx="1046" cy="343"/>
              </a:xfrm>
              <a:prstGeom prst="rect">
                <a:avLst/>
              </a:prstGeom>
              <a:noFill/>
              <a:ln w="9525">
                <a:noFill/>
                <a:miter lim="800000"/>
                <a:headEnd/>
                <a:tailEnd/>
              </a:ln>
            </p:spPr>
            <p:txBody>
              <a:bodyPr/>
              <a:lstStyle/>
              <a:p>
                <a:r>
                  <a:rPr lang="fr-FR" sz="1000"/>
                  <a:t>12 m</a:t>
                </a:r>
              </a:p>
            </p:txBody>
          </p:sp>
          <p:sp>
            <p:nvSpPr>
              <p:cNvPr id="36875" name="Line 37"/>
              <p:cNvSpPr>
                <a:spLocks noChangeShapeType="1"/>
              </p:cNvSpPr>
              <p:nvPr/>
            </p:nvSpPr>
            <p:spPr bwMode="auto">
              <a:xfrm>
                <a:off x="5481" y="7744"/>
                <a:ext cx="0" cy="180"/>
              </a:xfrm>
              <a:prstGeom prst="line">
                <a:avLst/>
              </a:prstGeom>
              <a:noFill/>
              <a:ln w="9525">
                <a:solidFill>
                  <a:srgbClr val="000000"/>
                </a:solidFill>
                <a:round/>
                <a:headEnd/>
                <a:tailEnd/>
              </a:ln>
            </p:spPr>
            <p:txBody>
              <a:bodyPr/>
              <a:lstStyle/>
              <a:p>
                <a:endParaRPr lang="fr-FR"/>
              </a:p>
            </p:txBody>
          </p:sp>
        </p:gr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7891"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4CC732AE-1724-48EC-9A90-A3A17DC8745A}" type="slidenum">
              <a:rPr lang="fr-FR">
                <a:solidFill>
                  <a:schemeClr val="tx1">
                    <a:tint val="75000"/>
                  </a:schemeClr>
                </a:solidFill>
                <a:latin typeface="+mn-lt"/>
                <a:ea typeface="+mn-ea"/>
              </a:rPr>
              <a:pPr algn="ctr" fontAlgn="auto">
                <a:spcBef>
                  <a:spcPts val="0"/>
                </a:spcBef>
                <a:spcAft>
                  <a:spcPts val="0"/>
                </a:spcAft>
                <a:defRPr/>
              </a:pPr>
              <a:t>32</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1009650" y="115888"/>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Lancer de Corde</a:t>
            </a:r>
          </a:p>
        </p:txBody>
      </p:sp>
      <p:sp>
        <p:nvSpPr>
          <p:cNvPr id="37894" name="Rectangle 3"/>
          <p:cNvSpPr txBox="1">
            <a:spLocks noChangeArrowheads="1"/>
          </p:cNvSpPr>
          <p:nvPr/>
        </p:nvSpPr>
        <p:spPr bwMode="auto">
          <a:xfrm>
            <a:off x="179388" y="1385888"/>
            <a:ext cx="8785225" cy="4779962"/>
          </a:xfrm>
          <a:prstGeom prst="rect">
            <a:avLst/>
          </a:prstGeom>
          <a:noFill/>
          <a:ln w="9525">
            <a:noFill/>
            <a:miter lim="800000"/>
            <a:headEnd/>
            <a:tailEnd/>
          </a:ln>
        </p:spPr>
        <p:txBody>
          <a:bodyPr/>
          <a:lstStyle/>
          <a:p>
            <a:pPr marL="3175" indent="-3175" algn="just">
              <a:lnSpc>
                <a:spcPct val="80000"/>
              </a:lnSpc>
            </a:pPr>
            <a:r>
              <a:rPr lang="fr-FR" sz="2000" dirty="0">
                <a:solidFill>
                  <a:srgbClr val="000099"/>
                </a:solidFill>
              </a:rPr>
              <a:t>Dans cet épreuve chronométrée, un sauveteur lance une corde non lestée à un membre "victime" de son équipe situé dans l'eau </a:t>
            </a:r>
            <a:r>
              <a:rPr lang="fr-FR" sz="2000" dirty="0" smtClean="0">
                <a:solidFill>
                  <a:srgbClr val="000099"/>
                </a:solidFill>
              </a:rPr>
              <a:t>à </a:t>
            </a:r>
            <a:r>
              <a:rPr lang="fr-FR" sz="2000" dirty="0">
                <a:solidFill>
                  <a:srgbClr val="000099"/>
                </a:solidFill>
              </a:rPr>
              <a:t>12m et le tire vers le mur d'arrivée de la piscine.  </a:t>
            </a:r>
          </a:p>
          <a:p>
            <a:pPr marL="3175" indent="-3175" algn="just">
              <a:lnSpc>
                <a:spcPct val="80000"/>
              </a:lnSpc>
            </a:pPr>
            <a:endParaRPr lang="fr-FR" sz="2000" dirty="0">
              <a:solidFill>
                <a:srgbClr val="000099"/>
              </a:solidFill>
            </a:endParaRPr>
          </a:p>
          <a:p>
            <a:pPr marL="3175" indent="-3175" algn="just">
              <a:lnSpc>
                <a:spcPct val="80000"/>
              </a:lnSpc>
            </a:pPr>
            <a:r>
              <a:rPr lang="fr-FR" sz="2000" b="1" dirty="0">
                <a:solidFill>
                  <a:srgbClr val="000099"/>
                </a:solidFill>
              </a:rPr>
              <a:t>Corde : </a:t>
            </a:r>
            <a:r>
              <a:rPr lang="fr-FR" sz="2000" dirty="0">
                <a:solidFill>
                  <a:srgbClr val="000099"/>
                </a:solidFill>
              </a:rPr>
              <a:t>Longueur mini </a:t>
            </a:r>
            <a:r>
              <a:rPr lang="fr-FR" sz="2000" b="1" dirty="0">
                <a:solidFill>
                  <a:srgbClr val="000099"/>
                </a:solidFill>
              </a:rPr>
              <a:t>16,5</a:t>
            </a:r>
            <a:r>
              <a:rPr lang="fr-FR" sz="2000" dirty="0">
                <a:solidFill>
                  <a:srgbClr val="000099"/>
                </a:solidFill>
              </a:rPr>
              <a:t> – maxi </a:t>
            </a:r>
            <a:r>
              <a:rPr lang="fr-FR" sz="2000" b="1" dirty="0">
                <a:solidFill>
                  <a:srgbClr val="000099"/>
                </a:solidFill>
              </a:rPr>
              <a:t>17,5</a:t>
            </a:r>
            <a:r>
              <a:rPr lang="fr-FR" sz="2000" dirty="0">
                <a:solidFill>
                  <a:srgbClr val="000099"/>
                </a:solidFill>
              </a:rPr>
              <a:t> m. Diamètre : </a:t>
            </a:r>
            <a:r>
              <a:rPr lang="fr-FR" sz="2000" b="1" dirty="0">
                <a:solidFill>
                  <a:srgbClr val="000099"/>
                </a:solidFill>
              </a:rPr>
              <a:t>8 mm </a:t>
            </a:r>
            <a:r>
              <a:rPr lang="fr-FR" sz="2000" dirty="0">
                <a:solidFill>
                  <a:srgbClr val="000099"/>
                </a:solidFill>
              </a:rPr>
              <a:t>+/- 1 mm. Polypropylène </a:t>
            </a:r>
            <a:r>
              <a:rPr lang="fr-FR" sz="2000" b="1" dirty="0">
                <a:solidFill>
                  <a:srgbClr val="000099"/>
                </a:solidFill>
              </a:rPr>
              <a:t>flottant</a:t>
            </a:r>
            <a:r>
              <a:rPr lang="fr-FR" sz="2000" dirty="0">
                <a:solidFill>
                  <a:srgbClr val="000099"/>
                </a:solidFill>
              </a:rPr>
              <a:t>.</a:t>
            </a:r>
          </a:p>
          <a:p>
            <a:pPr marL="3175" indent="-3175" algn="just">
              <a:lnSpc>
                <a:spcPct val="80000"/>
              </a:lnSpc>
            </a:pPr>
            <a:endParaRPr lang="fr-FR" sz="2000" dirty="0">
              <a:solidFill>
                <a:srgbClr val="000099"/>
              </a:solidFill>
            </a:endParaRPr>
          </a:p>
          <a:p>
            <a:pPr marL="3175" indent="-3175" algn="just">
              <a:lnSpc>
                <a:spcPct val="80000"/>
              </a:lnSpc>
            </a:pPr>
            <a:r>
              <a:rPr lang="fr-FR" sz="2000" b="1" dirty="0">
                <a:solidFill>
                  <a:srgbClr val="000099"/>
                </a:solidFill>
              </a:rPr>
              <a:t>Le départ : </a:t>
            </a:r>
            <a:r>
              <a:rPr lang="fr-FR" sz="2000" dirty="0">
                <a:solidFill>
                  <a:srgbClr val="000099"/>
                </a:solidFill>
              </a:rPr>
              <a:t>Sur un long coup de sifflet, les sauveteurs  font un pas dans la zone de jet. Le lanceur prend une extrémité de la corde. La victime prend l’autre extrémité de la corde est rentre dans l’eau en se plaçant au niveau de la ligne transversale et en lançant le surplus de corde dans son couloir, au-delà de la ligne transversale.</a:t>
            </a:r>
          </a:p>
          <a:p>
            <a:pPr marL="3175" indent="-3175" algn="just">
              <a:lnSpc>
                <a:spcPct val="80000"/>
              </a:lnSpc>
            </a:pPr>
            <a:r>
              <a:rPr lang="fr-FR" sz="2000" dirty="0">
                <a:solidFill>
                  <a:srgbClr val="000099"/>
                </a:solidFill>
              </a:rPr>
              <a:t>Sur l'ordre du starter " </a:t>
            </a:r>
            <a:r>
              <a:rPr lang="fr-FR" sz="2000" b="1" dirty="0">
                <a:solidFill>
                  <a:srgbClr val="000099"/>
                </a:solidFill>
              </a:rPr>
              <a:t>à vos marques </a:t>
            </a:r>
            <a:r>
              <a:rPr lang="fr-FR" sz="2000" dirty="0">
                <a:solidFill>
                  <a:srgbClr val="000099"/>
                </a:solidFill>
              </a:rPr>
              <a:t>", les lanceurs prennent immédiatement la position de départ.  Quand les lanceurs sont immobiles, le starter donne le signal de départ par un coup de sifflet.</a:t>
            </a:r>
          </a:p>
          <a:p>
            <a:pPr marL="3175" indent="-3175" algn="just">
              <a:lnSpc>
                <a:spcPct val="80000"/>
              </a:lnSpc>
            </a:pPr>
            <a:endParaRPr lang="fr-FR" sz="2000" dirty="0">
              <a:solidFill>
                <a:srgbClr val="000099"/>
              </a:solidFill>
            </a:endParaRPr>
          </a:p>
          <a:p>
            <a:pPr marL="3175" indent="-3175" algn="just">
              <a:lnSpc>
                <a:spcPct val="80000"/>
              </a:lnSpc>
            </a:pPr>
            <a:r>
              <a:rPr lang="fr-FR" sz="2000" b="1" dirty="0">
                <a:solidFill>
                  <a:srgbClr val="000099"/>
                </a:solidFill>
              </a:rPr>
              <a:t>Position de départ : </a:t>
            </a:r>
            <a:r>
              <a:rPr lang="fr-FR" sz="2000" dirty="0">
                <a:solidFill>
                  <a:srgbClr val="000099"/>
                </a:solidFill>
              </a:rPr>
              <a:t>Le lanceur se tient face à la victime, immobile, les jambes sur une même ligne et les bras le long du corps. Il tient dans sa main l'extrémité de la corde.</a:t>
            </a:r>
          </a:p>
          <a:p>
            <a:pPr marL="3175" indent="-3175" algn="just">
              <a:lnSpc>
                <a:spcPct val="80000"/>
              </a:lnSpc>
            </a:pPr>
            <a:r>
              <a:rPr lang="fr-FR" sz="2000" dirty="0">
                <a:solidFill>
                  <a:srgbClr val="000099"/>
                </a:solidFill>
              </a:rPr>
              <a:t>La victime fait du sur place au centre de la ligne d'eau en tenant la ligne transversale avec une ou deux mains, au niveau de la marque indiquée sur la ligne transversale.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8915"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64F3501B-8C09-4472-B572-E46B7BC1105C}" type="slidenum">
              <a:rPr lang="fr-FR">
                <a:solidFill>
                  <a:schemeClr val="tx1">
                    <a:tint val="75000"/>
                  </a:schemeClr>
                </a:solidFill>
                <a:latin typeface="+mn-lt"/>
                <a:ea typeface="+mn-ea"/>
              </a:rPr>
              <a:pPr algn="ctr" fontAlgn="auto">
                <a:spcBef>
                  <a:spcPts val="0"/>
                </a:spcBef>
                <a:spcAft>
                  <a:spcPts val="0"/>
                </a:spcAft>
                <a:defRPr/>
              </a:pPr>
              <a:t>33</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1009650" y="115888"/>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Lancer de Corde</a:t>
            </a:r>
          </a:p>
        </p:txBody>
      </p:sp>
      <p:sp>
        <p:nvSpPr>
          <p:cNvPr id="38918" name="Rectangle 3"/>
          <p:cNvSpPr txBox="1">
            <a:spLocks noChangeArrowheads="1"/>
          </p:cNvSpPr>
          <p:nvPr/>
        </p:nvSpPr>
        <p:spPr bwMode="auto">
          <a:xfrm>
            <a:off x="179388" y="1385888"/>
            <a:ext cx="8785225" cy="4779962"/>
          </a:xfrm>
          <a:prstGeom prst="rect">
            <a:avLst/>
          </a:prstGeom>
          <a:noFill/>
          <a:ln w="9525">
            <a:noFill/>
            <a:miter lim="800000"/>
            <a:headEnd/>
            <a:tailEnd/>
          </a:ln>
        </p:spPr>
        <p:txBody>
          <a:bodyPr/>
          <a:lstStyle/>
          <a:p>
            <a:pPr marL="3175" indent="-3175" algn="just">
              <a:lnSpc>
                <a:spcPct val="80000"/>
              </a:lnSpc>
            </a:pPr>
            <a:r>
              <a:rPr lang="fr-FR" sz="2000" b="1">
                <a:solidFill>
                  <a:srgbClr val="000099"/>
                </a:solidFill>
              </a:rPr>
              <a:t>Sur un signal de départ sonore : </a:t>
            </a:r>
            <a:r>
              <a:rPr lang="fr-FR" sz="2000">
                <a:solidFill>
                  <a:srgbClr val="000099"/>
                </a:solidFill>
              </a:rPr>
              <a:t>Le lanceur ramène la corde et la lance à la victime afin de la ramener au bord de la piscine.</a:t>
            </a:r>
          </a:p>
          <a:p>
            <a:pPr marL="3175" indent="-3175" algn="just">
              <a:lnSpc>
                <a:spcPct val="80000"/>
              </a:lnSpc>
            </a:pPr>
            <a:r>
              <a:rPr lang="fr-FR" sz="2000">
                <a:solidFill>
                  <a:srgbClr val="000099"/>
                </a:solidFill>
              </a:rPr>
              <a:t>L'épreuve est terminée quand la victime touche le bord d'arrivée (le bord de la piscine).  </a:t>
            </a:r>
          </a:p>
          <a:p>
            <a:pPr marL="3175" indent="-3175" algn="just">
              <a:lnSpc>
                <a:spcPct val="80000"/>
              </a:lnSpc>
            </a:pPr>
            <a:r>
              <a:rPr lang="fr-FR" sz="2000">
                <a:solidFill>
                  <a:srgbClr val="000099"/>
                </a:solidFill>
              </a:rPr>
              <a:t>la victime reste dans l'eau (dans son couloir) et le lanceur reste dans la zone de jet jusqu'à ce que l'arbitre signale la fin de l'épreuve. </a:t>
            </a:r>
          </a:p>
          <a:p>
            <a:pPr marL="3175" indent="-3175" algn="just">
              <a:lnSpc>
                <a:spcPct val="80000"/>
              </a:lnSpc>
            </a:pPr>
            <a:endParaRPr lang="fr-FR" sz="2000">
              <a:solidFill>
                <a:srgbClr val="000099"/>
              </a:solidFill>
            </a:endParaRPr>
          </a:p>
          <a:p>
            <a:pPr marL="3175" indent="-3175" algn="just">
              <a:lnSpc>
                <a:spcPct val="80000"/>
              </a:lnSpc>
            </a:pPr>
            <a:r>
              <a:rPr lang="fr-FR" sz="2000" b="1">
                <a:solidFill>
                  <a:srgbClr val="000099"/>
                </a:solidFill>
              </a:rPr>
              <a:t>Le lancer : </a:t>
            </a:r>
            <a:r>
              <a:rPr lang="fr-FR" sz="2000">
                <a:solidFill>
                  <a:srgbClr val="000099"/>
                </a:solidFill>
              </a:rPr>
              <a:t>La victime peut saisir la corde lancée seulement si elle est à l’intérieur de son couloir. Elle peut utiliser n’importe quelle partie de son corps pour rapprocher la corde à condition que ces manœuvres se déroulent dans son couloir. Elle peut tirer sur la ligne mais ne doit pas lâcher la marque indiquée sur la ligne en travers. Elle peut aller sous l’eau pour récupérer la corde à lancer mais ne doit pas lâcher la marque indiquée sur la ligne en travers.</a:t>
            </a:r>
          </a:p>
          <a:p>
            <a:pPr marL="3175" indent="-3175" algn="just">
              <a:lnSpc>
                <a:spcPct val="80000"/>
              </a:lnSpc>
            </a:pPr>
            <a:endParaRPr lang="fr-FR" sz="2000">
              <a:solidFill>
                <a:srgbClr val="000099"/>
              </a:solidFill>
            </a:endParaRPr>
          </a:p>
          <a:p>
            <a:pPr marL="3175" indent="-3175" algn="just">
              <a:lnSpc>
                <a:spcPct val="80000"/>
              </a:lnSpc>
            </a:pPr>
            <a:r>
              <a:rPr lang="fr-FR" sz="2000" b="1">
                <a:solidFill>
                  <a:srgbClr val="000099"/>
                </a:solidFill>
              </a:rPr>
              <a:t>Tirer dans l'eau : </a:t>
            </a:r>
            <a:r>
              <a:rPr lang="fr-FR" sz="2000">
                <a:solidFill>
                  <a:srgbClr val="000099"/>
                </a:solidFill>
              </a:rPr>
              <a:t>Lorsqu’elle est tirée vers le bord, la victime doit tenir la corde avec les deux mains. </a:t>
            </a:r>
          </a:p>
          <a:p>
            <a:pPr marL="3175" indent="-3175" algn="just">
              <a:lnSpc>
                <a:spcPct val="80000"/>
              </a:lnSpc>
            </a:pPr>
            <a:r>
              <a:rPr lang="fr-FR" sz="2000">
                <a:solidFill>
                  <a:srgbClr val="000099"/>
                </a:solidFill>
              </a:rPr>
              <a:t>	Elle ne peut pas « remonter » le long de la corde. Par sécurité, elle peut toucher le mur d’une main. Elle ne doit pas sortir de l’eau. Elle peut porter des lunettes de natation.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39939"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5226EA1B-87DB-4F3D-89DB-EB698DCE807C}" type="slidenum">
              <a:rPr lang="fr-FR">
                <a:solidFill>
                  <a:schemeClr val="tx1">
                    <a:tint val="75000"/>
                  </a:schemeClr>
                </a:solidFill>
                <a:latin typeface="+mn-lt"/>
                <a:ea typeface="+mn-ea"/>
              </a:rPr>
              <a:pPr algn="ctr" fontAlgn="auto">
                <a:spcBef>
                  <a:spcPts val="0"/>
                </a:spcBef>
                <a:spcAft>
                  <a:spcPts val="0"/>
                </a:spcAft>
                <a:defRPr/>
              </a:pPr>
              <a:t>34</a:t>
            </a:fld>
            <a:endParaRPr lang="fr-FR">
              <a:solidFill>
                <a:schemeClr val="tx1">
                  <a:tint val="75000"/>
                </a:schemeClr>
              </a:solidFill>
              <a:latin typeface="+mn-lt"/>
              <a:ea typeface="+mn-ea"/>
            </a:endParaRPr>
          </a:p>
        </p:txBody>
      </p:sp>
      <p:sp>
        <p:nvSpPr>
          <p:cNvPr id="39941" name="Text Box 4"/>
          <p:cNvSpPr txBox="1">
            <a:spLocks noChangeArrowheads="1"/>
          </p:cNvSpPr>
          <p:nvPr/>
        </p:nvSpPr>
        <p:spPr bwMode="auto">
          <a:xfrm>
            <a:off x="250825" y="1341438"/>
            <a:ext cx="8569325" cy="3416300"/>
          </a:xfrm>
          <a:prstGeom prst="rect">
            <a:avLst/>
          </a:prstGeom>
          <a:noFill/>
          <a:ln w="9525">
            <a:noFill/>
            <a:miter lim="800000"/>
            <a:headEnd/>
            <a:tailEnd/>
          </a:ln>
        </p:spPr>
        <p:txBody>
          <a:bodyPr>
            <a:spAutoFit/>
          </a:bodyPr>
          <a:lstStyle/>
          <a:p>
            <a:pPr algn="just">
              <a:lnSpc>
                <a:spcPct val="80000"/>
              </a:lnSpc>
              <a:spcBef>
                <a:spcPct val="20000"/>
              </a:spcBef>
            </a:pPr>
            <a:r>
              <a:rPr lang="fr-FR" sz="2000" b="1" dirty="0">
                <a:solidFill>
                  <a:srgbClr val="000099"/>
                </a:solidFill>
              </a:rPr>
              <a:t>Zone de Lancer :</a:t>
            </a:r>
            <a:r>
              <a:rPr lang="fr-FR" sz="2000" dirty="0">
                <a:solidFill>
                  <a:srgbClr val="000099"/>
                </a:solidFill>
              </a:rPr>
              <a:t> Les lanceurs doivent rester sur la plate-forme, dans leur couloir attribué. La zone de lancer sera clairement définie et située à 1,50 m du bord de la piscine.  S'il y a un coté plus grand, la ligne sera disposée à 1,50m du côté de la plate-forme la plus grande. Les lanceurs doivent garder au moins 1 pied complet dans la zone. Ils pourront s’étirer pour récupérer la corde tombée à l’extérieur de la zone.</a:t>
            </a:r>
          </a:p>
          <a:p>
            <a:pPr>
              <a:lnSpc>
                <a:spcPct val="80000"/>
              </a:lnSpc>
              <a:spcBef>
                <a:spcPct val="20000"/>
              </a:spcBef>
            </a:pPr>
            <a:endParaRPr lang="fr-FR" sz="2000" dirty="0">
              <a:solidFill>
                <a:srgbClr val="000099"/>
              </a:solidFill>
            </a:endParaRPr>
          </a:p>
          <a:p>
            <a:pPr algn="just">
              <a:lnSpc>
                <a:spcPct val="80000"/>
              </a:lnSpc>
              <a:spcBef>
                <a:spcPct val="20000"/>
              </a:spcBef>
            </a:pPr>
            <a:r>
              <a:rPr lang="fr-FR" sz="2000" b="1" dirty="0">
                <a:solidFill>
                  <a:srgbClr val="000099"/>
                </a:solidFill>
              </a:rPr>
              <a:t>Temps limite : </a:t>
            </a:r>
            <a:r>
              <a:rPr lang="fr-FR" sz="2000" dirty="0">
                <a:solidFill>
                  <a:srgbClr val="000099"/>
                </a:solidFill>
              </a:rPr>
              <a:t>Les sauveteurs doivent faire un lancer correct et remorquer la victime jusqu’au mur d’arrivée dans les </a:t>
            </a:r>
            <a:r>
              <a:rPr lang="fr-FR" sz="2000" b="1" dirty="0">
                <a:solidFill>
                  <a:srgbClr val="000099"/>
                </a:solidFill>
              </a:rPr>
              <a:t>45 secondes</a:t>
            </a:r>
            <a:r>
              <a:rPr lang="fr-FR" sz="2000" dirty="0">
                <a:solidFill>
                  <a:srgbClr val="000099"/>
                </a:solidFill>
              </a:rPr>
              <a:t>.  Si un lancer est nul ou à l'extérieur du couloir désigné, les lanceurs peuvent récupérer la ligne et la jeter une nouvelle fois et </a:t>
            </a:r>
            <a:r>
              <a:rPr lang="fr-FR" sz="2000" dirty="0" smtClean="0">
                <a:solidFill>
                  <a:srgbClr val="000099"/>
                </a:solidFill>
              </a:rPr>
              <a:t>ce, </a:t>
            </a:r>
            <a:r>
              <a:rPr lang="fr-FR" sz="2000" dirty="0">
                <a:solidFill>
                  <a:srgbClr val="000099"/>
                </a:solidFill>
              </a:rPr>
              <a:t>aussi souvent que nécessaire dans les 45" - Les lanceurs qui n'amènent pas la victime à la ligne d'arrivée dans le délai seront désignés comme « </a:t>
            </a:r>
            <a:r>
              <a:rPr lang="fr-FR" sz="2000" b="1" dirty="0">
                <a:solidFill>
                  <a:srgbClr val="000099"/>
                </a:solidFill>
              </a:rPr>
              <a:t>Hors Temps</a:t>
            </a:r>
            <a:r>
              <a:rPr lang="fr-FR" sz="2000" dirty="0">
                <a:solidFill>
                  <a:srgbClr val="000099"/>
                </a:solidFill>
              </a:rPr>
              <a:t> ».</a:t>
            </a:r>
          </a:p>
        </p:txBody>
      </p:sp>
      <p:sp>
        <p:nvSpPr>
          <p:cNvPr id="10" name="Rectangle 2"/>
          <p:cNvSpPr txBox="1">
            <a:spLocks noChangeArrowheads="1"/>
          </p:cNvSpPr>
          <p:nvPr/>
        </p:nvSpPr>
        <p:spPr bwMode="auto">
          <a:xfrm>
            <a:off x="1009650" y="115888"/>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Lancer de Corde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40963"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D27BAEDC-E726-44F1-815E-7C0E146C5078}" type="slidenum">
              <a:rPr lang="fr-FR">
                <a:solidFill>
                  <a:schemeClr val="tx1">
                    <a:tint val="75000"/>
                  </a:schemeClr>
                </a:solidFill>
                <a:latin typeface="+mn-lt"/>
                <a:ea typeface="+mn-ea"/>
              </a:rPr>
              <a:pPr algn="ctr" fontAlgn="auto">
                <a:spcBef>
                  <a:spcPts val="0"/>
                </a:spcBef>
                <a:spcAft>
                  <a:spcPts val="0"/>
                </a:spcAft>
                <a:defRPr/>
              </a:pPr>
              <a:t>35</a:t>
            </a:fld>
            <a:endParaRPr lang="fr-FR">
              <a:solidFill>
                <a:schemeClr val="tx1">
                  <a:tint val="75000"/>
                </a:schemeClr>
              </a:solidFill>
              <a:latin typeface="+mn-lt"/>
              <a:ea typeface="+mn-ea"/>
            </a:endParaRPr>
          </a:p>
        </p:txBody>
      </p:sp>
      <p:sp>
        <p:nvSpPr>
          <p:cNvPr id="10" name="Rectangle 2"/>
          <p:cNvSpPr txBox="1">
            <a:spLocks noChangeArrowheads="1"/>
          </p:cNvSpPr>
          <p:nvPr/>
        </p:nvSpPr>
        <p:spPr bwMode="auto">
          <a:xfrm>
            <a:off x="1009650" y="115888"/>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Lancer de Corde</a:t>
            </a:r>
          </a:p>
        </p:txBody>
      </p:sp>
      <p:sp>
        <p:nvSpPr>
          <p:cNvPr id="8" name="Rectangle 3"/>
          <p:cNvSpPr txBox="1">
            <a:spLocks noChangeArrowheads="1"/>
          </p:cNvSpPr>
          <p:nvPr/>
        </p:nvSpPr>
        <p:spPr bwMode="auto">
          <a:xfrm>
            <a:off x="323850" y="1557338"/>
            <a:ext cx="8569325" cy="4827587"/>
          </a:xfrm>
          <a:prstGeom prst="rect">
            <a:avLst/>
          </a:prstGeom>
          <a:noFill/>
          <a:ln w="9525">
            <a:noFill/>
            <a:miter lim="800000"/>
            <a:headEnd/>
            <a:tailEnd/>
          </a:ln>
        </p:spPr>
        <p:txBody>
          <a:bodyPr/>
          <a:lstStyle/>
          <a:p>
            <a:pPr marL="269875" indent="-269875" algn="ctr" eaLnBrk="0" hangingPunct="0">
              <a:lnSpc>
                <a:spcPct val="80000"/>
              </a:lnSpc>
              <a:spcBef>
                <a:spcPct val="20000"/>
              </a:spcBef>
              <a:tabLst>
                <a:tab pos="180975" algn="l"/>
              </a:tabLst>
            </a:pPr>
            <a:r>
              <a:rPr lang="fr-FR" sz="2000" b="1">
                <a:solidFill>
                  <a:srgbClr val="000099"/>
                </a:solidFill>
              </a:rPr>
              <a:t>Disqualification</a:t>
            </a:r>
          </a:p>
          <a:p>
            <a:pPr marL="269875" indent="-269875" algn="just" eaLnBrk="0" hangingPunct="0">
              <a:lnSpc>
                <a:spcPct val="80000"/>
              </a:lnSpc>
              <a:spcBef>
                <a:spcPct val="20000"/>
              </a:spcBef>
              <a:buFont typeface="Arial" charset="0"/>
              <a:buNone/>
              <a:tabLst>
                <a:tab pos="180975" algn="l"/>
              </a:tabLst>
            </a:pPr>
            <a:endParaRPr lang="fr-FR" sz="2000">
              <a:solidFill>
                <a:srgbClr val="000099"/>
              </a:solidFill>
            </a:endParaRPr>
          </a:p>
          <a:p>
            <a:pPr marL="269875" indent="-269875" algn="just">
              <a:lnSpc>
                <a:spcPct val="80000"/>
              </a:lnSpc>
              <a:spcBef>
                <a:spcPct val="20000"/>
              </a:spcBef>
              <a:tabLst>
                <a:tab pos="180975" algn="l"/>
              </a:tabLst>
            </a:pPr>
            <a:endParaRPr lang="fr-FR" sz="2000">
              <a:solidFill>
                <a:srgbClr val="000099"/>
              </a:solidFill>
            </a:endParaRPr>
          </a:p>
          <a:p>
            <a:pPr marL="269875" indent="-269875" algn="just" eaLnBrk="0" hangingPunct="0">
              <a:lnSpc>
                <a:spcPct val="80000"/>
              </a:lnSpc>
              <a:spcBef>
                <a:spcPct val="20000"/>
              </a:spcBef>
              <a:buFont typeface="Arial" charset="0"/>
              <a:buChar char="•"/>
              <a:tabLst>
                <a:tab pos="180975" algn="l"/>
              </a:tabLst>
            </a:pPr>
            <a:r>
              <a:rPr lang="fr-FR" sz="2000">
                <a:solidFill>
                  <a:srgbClr val="000099"/>
                </a:solidFill>
              </a:rPr>
              <a:t> La main de la victime se déplace de la marque indiquée sur la ligne transversale avant d’attraper  la corde lancée.</a:t>
            </a:r>
          </a:p>
          <a:p>
            <a:pPr marL="269875" indent="-269875" algn="just" eaLnBrk="0" hangingPunct="0">
              <a:lnSpc>
                <a:spcPct val="80000"/>
              </a:lnSpc>
              <a:spcBef>
                <a:spcPct val="20000"/>
              </a:spcBef>
              <a:buFont typeface="Arial" charset="0"/>
              <a:buChar char="•"/>
              <a:tabLst>
                <a:tab pos="180975" algn="l"/>
              </a:tabLst>
            </a:pPr>
            <a:r>
              <a:rPr lang="fr-FR" sz="2000">
                <a:solidFill>
                  <a:srgbClr val="000099"/>
                </a:solidFill>
              </a:rPr>
              <a:t> La victime saisit la corde en dehors de son couloir.</a:t>
            </a:r>
          </a:p>
          <a:p>
            <a:pPr marL="269875" indent="-269875" algn="just" eaLnBrk="0" hangingPunct="0">
              <a:lnSpc>
                <a:spcPct val="80000"/>
              </a:lnSpc>
              <a:spcBef>
                <a:spcPct val="20000"/>
              </a:spcBef>
              <a:buFont typeface="Arial" charset="0"/>
              <a:buChar char="•"/>
              <a:tabLst>
                <a:tab pos="180975" algn="l"/>
              </a:tabLst>
            </a:pPr>
            <a:r>
              <a:rPr lang="fr-FR" sz="2000">
                <a:solidFill>
                  <a:srgbClr val="000099"/>
                </a:solidFill>
              </a:rPr>
              <a:t> La victime n’est pas sur le ventre lors du retour.</a:t>
            </a:r>
          </a:p>
          <a:p>
            <a:pPr marL="269875" indent="-269875" algn="just" eaLnBrk="0" hangingPunct="0">
              <a:lnSpc>
                <a:spcPct val="80000"/>
              </a:lnSpc>
              <a:spcBef>
                <a:spcPct val="20000"/>
              </a:spcBef>
              <a:buFont typeface="Arial" charset="0"/>
              <a:buChar char="•"/>
              <a:tabLst>
                <a:tab pos="180975" algn="l"/>
              </a:tabLst>
            </a:pPr>
            <a:r>
              <a:rPr lang="fr-FR" sz="2000">
                <a:solidFill>
                  <a:srgbClr val="000099"/>
                </a:solidFill>
              </a:rPr>
              <a:t> La victime ne tient pas la corde à deux mains en étant remorquée.</a:t>
            </a:r>
          </a:p>
          <a:p>
            <a:pPr marL="269875" indent="-269875" algn="just" eaLnBrk="0" hangingPunct="0">
              <a:lnSpc>
                <a:spcPct val="80000"/>
              </a:lnSpc>
              <a:spcBef>
                <a:spcPct val="20000"/>
              </a:spcBef>
              <a:buFont typeface="Arial" charset="0"/>
              <a:buChar char="•"/>
              <a:tabLst>
                <a:tab pos="180975" algn="l"/>
              </a:tabLst>
            </a:pPr>
            <a:r>
              <a:rPr lang="fr-FR" sz="2000">
                <a:solidFill>
                  <a:srgbClr val="000099"/>
                </a:solidFill>
              </a:rPr>
              <a:t> La victime remonte le long de la corde en avançant une main après l’autre.</a:t>
            </a:r>
          </a:p>
          <a:p>
            <a:pPr marL="269875" indent="-269875" algn="just" eaLnBrk="0" hangingPunct="0">
              <a:lnSpc>
                <a:spcPct val="80000"/>
              </a:lnSpc>
              <a:spcBef>
                <a:spcPct val="20000"/>
              </a:spcBef>
              <a:buFont typeface="Arial" charset="0"/>
              <a:buChar char="•"/>
              <a:tabLst>
                <a:tab pos="180975" algn="l"/>
              </a:tabLst>
            </a:pPr>
            <a:r>
              <a:rPr lang="fr-FR" sz="2000">
                <a:solidFill>
                  <a:srgbClr val="000099"/>
                </a:solidFill>
              </a:rPr>
              <a:t> Le lanceur et/ou victime sort de son couloir et/ou quitte sa zone avant les 45’’.</a:t>
            </a:r>
          </a:p>
          <a:p>
            <a:pPr marL="269875" indent="-269875" algn="just" eaLnBrk="0" hangingPunct="0">
              <a:lnSpc>
                <a:spcPct val="80000"/>
              </a:lnSpc>
              <a:spcBef>
                <a:spcPct val="20000"/>
              </a:spcBef>
              <a:buFont typeface="Arial" charset="0"/>
              <a:buChar char="•"/>
              <a:tabLst>
                <a:tab pos="180975" algn="l"/>
              </a:tabLst>
            </a:pPr>
            <a:r>
              <a:rPr lang="fr-FR" sz="2000">
                <a:solidFill>
                  <a:srgbClr val="000099"/>
                </a:solidFill>
              </a:rPr>
              <a:t> Le lanceur sort de la zone de lancer (jugé par ses 2 pieds) après le début de l’épreuve et avant les 45’’ (fin de l’ épreuve).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8196"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5"/>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274B05C5-1FC3-47E2-BDA8-F688ACCBD991}" type="slidenum">
              <a:rPr lang="fr-FR">
                <a:solidFill>
                  <a:schemeClr val="tx1">
                    <a:tint val="75000"/>
                  </a:schemeClr>
                </a:solidFill>
                <a:latin typeface="+mn-lt"/>
                <a:ea typeface="+mn-ea"/>
              </a:rPr>
              <a:pPr algn="ctr" fontAlgn="auto">
                <a:spcBef>
                  <a:spcPts val="0"/>
                </a:spcBef>
                <a:spcAft>
                  <a:spcPts val="0"/>
                </a:spcAft>
                <a:defRPr/>
              </a:pPr>
              <a:t>36</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684213" y="692150"/>
            <a:ext cx="7883525"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Relais Mannequin</a:t>
            </a:r>
          </a:p>
          <a:p>
            <a:pPr algn="ctr" eaLnBrk="0" hangingPunct="0">
              <a:defRPr/>
            </a:pPr>
            <a:r>
              <a:rPr lang="fr-FR" sz="6600" dirty="0">
                <a:solidFill>
                  <a:srgbClr val="000099"/>
                </a:solidFill>
                <a:effectLst>
                  <a:outerShdw blurRad="38100" dist="38100" dir="2700000" algn="tl">
                    <a:srgbClr val="C0C0C0"/>
                  </a:outerShdw>
                </a:effectLst>
              </a:rPr>
              <a:t>4 x 25 m </a:t>
            </a:r>
          </a:p>
        </p:txBody>
      </p:sp>
      <p:sp>
        <p:nvSpPr>
          <p:cNvPr id="8" name="Rectangle 3"/>
          <p:cNvSpPr txBox="1">
            <a:spLocks noChangeArrowheads="1"/>
          </p:cNvSpPr>
          <p:nvPr/>
        </p:nvSpPr>
        <p:spPr bwMode="auto">
          <a:xfrm>
            <a:off x="250825" y="1917700"/>
            <a:ext cx="8642350" cy="1871663"/>
          </a:xfrm>
          <a:prstGeom prst="rect">
            <a:avLst/>
          </a:prstGeom>
          <a:noFill/>
          <a:ln w="9525">
            <a:noFill/>
            <a:miter lim="800000"/>
            <a:headEnd/>
            <a:tailEnd/>
          </a:ln>
        </p:spPr>
        <p:txBody>
          <a:bodyPr/>
          <a:lstStyle/>
          <a:p>
            <a:pPr algn="ctr" eaLnBrk="0" hangingPunct="0">
              <a:lnSpc>
                <a:spcPct val="90000"/>
              </a:lnSpc>
              <a:spcBef>
                <a:spcPct val="20000"/>
              </a:spcBef>
              <a:defRPr/>
            </a:pPr>
            <a:endParaRPr lang="fr-FR" sz="2400" dirty="0">
              <a:solidFill>
                <a:schemeClr val="tx1">
                  <a:tint val="75000"/>
                </a:schemeClr>
              </a:solidFill>
              <a:latin typeface="+mn-lt"/>
              <a:cs typeface="ＭＳ Ｐゴシック" charset="0"/>
            </a:endParaRPr>
          </a:p>
          <a:p>
            <a:pPr algn="just" eaLnBrk="0" hangingPunct="0">
              <a:lnSpc>
                <a:spcPct val="90000"/>
              </a:lnSpc>
              <a:spcBef>
                <a:spcPct val="20000"/>
              </a:spcBef>
              <a:defRPr/>
            </a:pPr>
            <a:r>
              <a:rPr lang="fr-FR" sz="3000" dirty="0">
                <a:solidFill>
                  <a:srgbClr val="000099"/>
                </a:solidFill>
              </a:rPr>
              <a:t>Sur une distance déterminée, quatre Nageurs Sauveteurs se relayent pour remorquer en surface la personne en détresse.</a:t>
            </a:r>
          </a:p>
        </p:txBody>
      </p:sp>
      <p:grpSp>
        <p:nvGrpSpPr>
          <p:cNvPr id="8200" name="Group 6"/>
          <p:cNvGrpSpPr>
            <a:grpSpLocks/>
          </p:cNvGrpSpPr>
          <p:nvPr/>
        </p:nvGrpSpPr>
        <p:grpSpPr bwMode="auto">
          <a:xfrm>
            <a:off x="1447800" y="4051300"/>
            <a:ext cx="6292850" cy="2330450"/>
            <a:chOff x="1331" y="6775"/>
            <a:chExt cx="9910" cy="3669"/>
          </a:xfrm>
        </p:grpSpPr>
        <p:grpSp>
          <p:nvGrpSpPr>
            <p:cNvPr id="8201" name="Group 7"/>
            <p:cNvGrpSpPr>
              <a:grpSpLocks/>
            </p:cNvGrpSpPr>
            <p:nvPr/>
          </p:nvGrpSpPr>
          <p:grpSpPr bwMode="auto">
            <a:xfrm>
              <a:off x="1331" y="6775"/>
              <a:ext cx="9910" cy="3669"/>
              <a:chOff x="1331" y="6775"/>
              <a:chExt cx="9910" cy="3669"/>
            </a:xfrm>
          </p:grpSpPr>
          <p:grpSp>
            <p:nvGrpSpPr>
              <p:cNvPr id="8204" name="Group 8"/>
              <p:cNvGrpSpPr>
                <a:grpSpLocks/>
              </p:cNvGrpSpPr>
              <p:nvPr/>
            </p:nvGrpSpPr>
            <p:grpSpPr bwMode="auto">
              <a:xfrm>
                <a:off x="1331" y="6775"/>
                <a:ext cx="9910" cy="3669"/>
                <a:chOff x="261" y="7924"/>
                <a:chExt cx="9910" cy="3669"/>
              </a:xfrm>
            </p:grpSpPr>
            <p:grpSp>
              <p:nvGrpSpPr>
                <p:cNvPr id="8209" name="Group 9"/>
                <p:cNvGrpSpPr>
                  <a:grpSpLocks/>
                </p:cNvGrpSpPr>
                <p:nvPr/>
              </p:nvGrpSpPr>
              <p:grpSpPr bwMode="auto">
                <a:xfrm>
                  <a:off x="261" y="7924"/>
                  <a:ext cx="9910" cy="3669"/>
                  <a:chOff x="971" y="7813"/>
                  <a:chExt cx="9910" cy="3669"/>
                </a:xfrm>
              </p:grpSpPr>
              <p:sp>
                <p:nvSpPr>
                  <p:cNvPr id="8243" name="Oval 10"/>
                  <p:cNvSpPr>
                    <a:spLocks noChangeArrowheads="1"/>
                  </p:cNvSpPr>
                  <p:nvPr/>
                </p:nvSpPr>
                <p:spPr bwMode="auto">
                  <a:xfrm>
                    <a:off x="971" y="7813"/>
                    <a:ext cx="9910" cy="3669"/>
                  </a:xfrm>
                  <a:prstGeom prst="ellipse">
                    <a:avLst/>
                  </a:prstGeom>
                  <a:solidFill>
                    <a:srgbClr val="FFCC99"/>
                  </a:solidFill>
                  <a:ln w="9525">
                    <a:noFill/>
                    <a:round/>
                    <a:headEnd/>
                    <a:tailEnd/>
                  </a:ln>
                </p:spPr>
                <p:txBody>
                  <a:bodyPr/>
                  <a:lstStyle/>
                  <a:p>
                    <a:endParaRPr lang="fr-FR"/>
                  </a:p>
                </p:txBody>
              </p:sp>
              <p:sp>
                <p:nvSpPr>
                  <p:cNvPr id="8244" name="AutoShape 11"/>
                  <p:cNvSpPr>
                    <a:spLocks noChangeArrowheads="1"/>
                  </p:cNvSpPr>
                  <p:nvPr/>
                </p:nvSpPr>
                <p:spPr bwMode="auto">
                  <a:xfrm>
                    <a:off x="2197" y="8986"/>
                    <a:ext cx="7663" cy="1320"/>
                  </a:xfrm>
                  <a:prstGeom prst="parallelogram">
                    <a:avLst>
                      <a:gd name="adj" fmla="val 145133"/>
                    </a:avLst>
                  </a:prstGeom>
                  <a:solidFill>
                    <a:srgbClr val="CCFFFF"/>
                  </a:solidFill>
                  <a:ln w="76200">
                    <a:solidFill>
                      <a:srgbClr val="000000"/>
                    </a:solidFill>
                    <a:miter lim="800000"/>
                    <a:headEnd/>
                    <a:tailEnd/>
                  </a:ln>
                </p:spPr>
                <p:txBody>
                  <a:bodyPr/>
                  <a:lstStyle/>
                  <a:p>
                    <a:endParaRPr lang="fr-FR"/>
                  </a:p>
                </p:txBody>
              </p:sp>
              <p:sp>
                <p:nvSpPr>
                  <p:cNvPr id="8245" name="AutoShape 12"/>
                  <p:cNvSpPr>
                    <a:spLocks noChangeArrowheads="1"/>
                  </p:cNvSpPr>
                  <p:nvPr/>
                </p:nvSpPr>
                <p:spPr bwMode="auto">
                  <a:xfrm>
                    <a:off x="3321" y="8840"/>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8246" name="AutoShape 13"/>
                  <p:cNvSpPr>
                    <a:spLocks noChangeArrowheads="1"/>
                  </p:cNvSpPr>
                  <p:nvPr/>
                </p:nvSpPr>
                <p:spPr bwMode="auto">
                  <a:xfrm>
                    <a:off x="2095" y="9719"/>
                    <a:ext cx="307" cy="294"/>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8247" name="AutoShape 14"/>
                  <p:cNvSpPr>
                    <a:spLocks noChangeArrowheads="1"/>
                  </p:cNvSpPr>
                  <p:nvPr/>
                </p:nvSpPr>
                <p:spPr bwMode="auto">
                  <a:xfrm>
                    <a:off x="2504" y="9426"/>
                    <a:ext cx="306"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8248" name="AutoShape 15"/>
                  <p:cNvSpPr>
                    <a:spLocks noChangeArrowheads="1"/>
                  </p:cNvSpPr>
                  <p:nvPr/>
                </p:nvSpPr>
                <p:spPr bwMode="auto">
                  <a:xfrm>
                    <a:off x="2912" y="9133"/>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8249" name="Line 16"/>
                  <p:cNvSpPr>
                    <a:spLocks noChangeShapeType="1"/>
                  </p:cNvSpPr>
                  <p:nvPr/>
                </p:nvSpPr>
                <p:spPr bwMode="auto">
                  <a:xfrm>
                    <a:off x="2591" y="9984"/>
                    <a:ext cx="5517" cy="0"/>
                  </a:xfrm>
                  <a:prstGeom prst="line">
                    <a:avLst/>
                  </a:prstGeom>
                  <a:noFill/>
                  <a:ln w="15875">
                    <a:solidFill>
                      <a:srgbClr val="000000"/>
                    </a:solidFill>
                    <a:prstDash val="sysDot"/>
                    <a:round/>
                    <a:headEnd/>
                    <a:tailEnd/>
                  </a:ln>
                </p:spPr>
                <p:txBody>
                  <a:bodyPr/>
                  <a:lstStyle/>
                  <a:p>
                    <a:endParaRPr lang="fr-FR"/>
                  </a:p>
                </p:txBody>
              </p:sp>
              <p:sp>
                <p:nvSpPr>
                  <p:cNvPr id="8250" name="Line 17"/>
                  <p:cNvSpPr>
                    <a:spLocks noChangeShapeType="1"/>
                  </p:cNvSpPr>
                  <p:nvPr/>
                </p:nvSpPr>
                <p:spPr bwMode="auto">
                  <a:xfrm>
                    <a:off x="3715" y="9250"/>
                    <a:ext cx="5517" cy="0"/>
                  </a:xfrm>
                  <a:prstGeom prst="line">
                    <a:avLst/>
                  </a:prstGeom>
                  <a:noFill/>
                  <a:ln w="15875">
                    <a:solidFill>
                      <a:srgbClr val="000000"/>
                    </a:solidFill>
                    <a:prstDash val="sysDot"/>
                    <a:round/>
                    <a:headEnd/>
                    <a:tailEnd/>
                  </a:ln>
                </p:spPr>
                <p:txBody>
                  <a:bodyPr/>
                  <a:lstStyle/>
                  <a:p>
                    <a:endParaRPr lang="fr-FR"/>
                  </a:p>
                </p:txBody>
              </p:sp>
              <p:sp>
                <p:nvSpPr>
                  <p:cNvPr id="8251" name="Line 18"/>
                  <p:cNvSpPr>
                    <a:spLocks noChangeShapeType="1"/>
                  </p:cNvSpPr>
                  <p:nvPr/>
                </p:nvSpPr>
                <p:spPr bwMode="auto">
                  <a:xfrm flipH="1">
                    <a:off x="5115" y="8517"/>
                    <a:ext cx="2759" cy="2053"/>
                  </a:xfrm>
                  <a:prstGeom prst="line">
                    <a:avLst/>
                  </a:prstGeom>
                  <a:noFill/>
                  <a:ln w="9525" cap="rnd">
                    <a:solidFill>
                      <a:srgbClr val="000000"/>
                    </a:solidFill>
                    <a:prstDash val="sysDot"/>
                    <a:round/>
                    <a:headEnd/>
                    <a:tailEnd/>
                  </a:ln>
                </p:spPr>
                <p:txBody>
                  <a:bodyPr/>
                  <a:lstStyle/>
                  <a:p>
                    <a:endParaRPr lang="fr-FR"/>
                  </a:p>
                </p:txBody>
              </p:sp>
              <p:sp>
                <p:nvSpPr>
                  <p:cNvPr id="8252" name="Line 19"/>
                  <p:cNvSpPr>
                    <a:spLocks noChangeShapeType="1"/>
                  </p:cNvSpPr>
                  <p:nvPr/>
                </p:nvSpPr>
                <p:spPr bwMode="auto">
                  <a:xfrm>
                    <a:off x="4138" y="8253"/>
                    <a:ext cx="0" cy="733"/>
                  </a:xfrm>
                  <a:prstGeom prst="line">
                    <a:avLst/>
                  </a:prstGeom>
                  <a:noFill/>
                  <a:ln w="9525">
                    <a:solidFill>
                      <a:srgbClr val="000000"/>
                    </a:solidFill>
                    <a:round/>
                    <a:headEnd/>
                    <a:tailEnd/>
                  </a:ln>
                </p:spPr>
                <p:txBody>
                  <a:bodyPr/>
                  <a:lstStyle/>
                  <a:p>
                    <a:endParaRPr lang="fr-FR"/>
                  </a:p>
                </p:txBody>
              </p:sp>
              <p:sp>
                <p:nvSpPr>
                  <p:cNvPr id="8253" name="Line 20"/>
                  <p:cNvSpPr>
                    <a:spLocks noChangeShapeType="1"/>
                  </p:cNvSpPr>
                  <p:nvPr/>
                </p:nvSpPr>
                <p:spPr bwMode="auto">
                  <a:xfrm>
                    <a:off x="9962" y="8253"/>
                    <a:ext cx="0" cy="733"/>
                  </a:xfrm>
                  <a:prstGeom prst="line">
                    <a:avLst/>
                  </a:prstGeom>
                  <a:noFill/>
                  <a:ln w="9525">
                    <a:solidFill>
                      <a:srgbClr val="000000"/>
                    </a:solidFill>
                    <a:round/>
                    <a:headEnd/>
                    <a:tailEnd/>
                  </a:ln>
                </p:spPr>
                <p:txBody>
                  <a:bodyPr/>
                  <a:lstStyle/>
                  <a:p>
                    <a:endParaRPr lang="fr-FR"/>
                  </a:p>
                </p:txBody>
              </p:sp>
              <p:sp>
                <p:nvSpPr>
                  <p:cNvPr id="8254" name="Line 21"/>
                  <p:cNvSpPr>
                    <a:spLocks noChangeShapeType="1"/>
                  </p:cNvSpPr>
                  <p:nvPr/>
                </p:nvSpPr>
                <p:spPr bwMode="auto">
                  <a:xfrm>
                    <a:off x="4138" y="8546"/>
                    <a:ext cx="5824" cy="0"/>
                  </a:xfrm>
                  <a:prstGeom prst="line">
                    <a:avLst/>
                  </a:prstGeom>
                  <a:noFill/>
                  <a:ln w="9525">
                    <a:solidFill>
                      <a:srgbClr val="000000"/>
                    </a:solidFill>
                    <a:round/>
                    <a:headEnd type="triangle" w="med" len="med"/>
                    <a:tailEnd type="triangle" w="med" len="med"/>
                  </a:ln>
                </p:spPr>
                <p:txBody>
                  <a:bodyPr/>
                  <a:lstStyle/>
                  <a:p>
                    <a:endParaRPr lang="fr-FR"/>
                  </a:p>
                </p:txBody>
              </p:sp>
              <p:sp>
                <p:nvSpPr>
                  <p:cNvPr id="8255" name="Line 22"/>
                  <p:cNvSpPr>
                    <a:spLocks noChangeShapeType="1"/>
                  </p:cNvSpPr>
                  <p:nvPr/>
                </p:nvSpPr>
                <p:spPr bwMode="auto">
                  <a:xfrm flipH="1">
                    <a:off x="4575" y="8504"/>
                    <a:ext cx="2759" cy="2053"/>
                  </a:xfrm>
                  <a:prstGeom prst="line">
                    <a:avLst/>
                  </a:prstGeom>
                  <a:noFill/>
                  <a:ln w="9525" cap="rnd">
                    <a:solidFill>
                      <a:srgbClr val="000000"/>
                    </a:solidFill>
                    <a:prstDash val="sysDot"/>
                    <a:round/>
                    <a:headEnd/>
                    <a:tailEnd/>
                  </a:ln>
                </p:spPr>
                <p:txBody>
                  <a:bodyPr/>
                  <a:lstStyle/>
                  <a:p>
                    <a:endParaRPr lang="fr-FR"/>
                  </a:p>
                </p:txBody>
              </p:sp>
              <p:sp>
                <p:nvSpPr>
                  <p:cNvPr id="8256" name="Text Box 23"/>
                  <p:cNvSpPr txBox="1">
                    <a:spLocks noChangeArrowheads="1"/>
                  </p:cNvSpPr>
                  <p:nvPr/>
                </p:nvSpPr>
                <p:spPr bwMode="auto">
                  <a:xfrm>
                    <a:off x="7111" y="8153"/>
                    <a:ext cx="936" cy="354"/>
                  </a:xfrm>
                  <a:prstGeom prst="rect">
                    <a:avLst/>
                  </a:prstGeom>
                  <a:noFill/>
                  <a:ln w="9525">
                    <a:noFill/>
                    <a:miter lim="800000"/>
                    <a:headEnd/>
                    <a:tailEnd/>
                  </a:ln>
                </p:spPr>
                <p:txBody>
                  <a:bodyPr/>
                  <a:lstStyle/>
                  <a:p>
                    <a:r>
                      <a:rPr lang="fr-FR" sz="1000"/>
                      <a:t>50 m.</a:t>
                    </a:r>
                  </a:p>
                </p:txBody>
              </p:sp>
            </p:grpSp>
            <p:grpSp>
              <p:nvGrpSpPr>
                <p:cNvPr id="8210" name="Group 24"/>
                <p:cNvGrpSpPr>
                  <a:grpSpLocks/>
                </p:cNvGrpSpPr>
                <p:nvPr/>
              </p:nvGrpSpPr>
              <p:grpSpPr bwMode="auto">
                <a:xfrm>
                  <a:off x="2421" y="9184"/>
                  <a:ext cx="5760" cy="972"/>
                  <a:chOff x="2421" y="9184"/>
                  <a:chExt cx="5760" cy="972"/>
                </a:xfrm>
              </p:grpSpPr>
              <p:grpSp>
                <p:nvGrpSpPr>
                  <p:cNvPr id="8211" name="Group 25"/>
                  <p:cNvGrpSpPr>
                    <a:grpSpLocks/>
                  </p:cNvGrpSpPr>
                  <p:nvPr/>
                </p:nvGrpSpPr>
                <p:grpSpPr bwMode="auto">
                  <a:xfrm>
                    <a:off x="3501" y="9580"/>
                    <a:ext cx="614" cy="360"/>
                    <a:chOff x="5544" y="2736"/>
                    <a:chExt cx="648" cy="360"/>
                  </a:xfrm>
                </p:grpSpPr>
                <p:graphicFrame>
                  <p:nvGraphicFramePr>
                    <p:cNvPr id="8194" name="Object 2"/>
                    <p:cNvGraphicFramePr>
                      <a:graphicFrameLocks noChangeAspect="1"/>
                    </p:cNvGraphicFramePr>
                    <p:nvPr/>
                  </p:nvGraphicFramePr>
                  <p:xfrm>
                    <a:off x="5616" y="2736"/>
                    <a:ext cx="576" cy="253"/>
                  </p:xfrm>
                  <a:graphic>
                    <a:graphicData uri="http://schemas.openxmlformats.org/presentationml/2006/ole">
                      <p:oleObj spid="_x0000_s8194" r:id="rId5" imgW="1843200" imgH="810000" progId="">
                        <p:embed/>
                      </p:oleObj>
                    </a:graphicData>
                  </a:graphic>
                </p:graphicFrame>
                <p:grpSp>
                  <p:nvGrpSpPr>
                    <p:cNvPr id="8238" name="Group 27"/>
                    <p:cNvGrpSpPr>
                      <a:grpSpLocks/>
                    </p:cNvGrpSpPr>
                    <p:nvPr/>
                  </p:nvGrpSpPr>
                  <p:grpSpPr bwMode="auto">
                    <a:xfrm rot="10800000" flipH="1">
                      <a:off x="5544" y="2808"/>
                      <a:ext cx="432" cy="288"/>
                      <a:chOff x="10800" y="3168"/>
                      <a:chExt cx="1584" cy="1008"/>
                    </a:xfrm>
                  </p:grpSpPr>
                  <p:sp>
                    <p:nvSpPr>
                      <p:cNvPr id="8239" name="Rectangle 28"/>
                      <p:cNvSpPr>
                        <a:spLocks noChangeArrowheads="1"/>
                      </p:cNvSpPr>
                      <p:nvPr/>
                    </p:nvSpPr>
                    <p:spPr bwMode="auto">
                      <a:xfrm>
                        <a:off x="10800" y="3459"/>
                        <a:ext cx="1296" cy="432"/>
                      </a:xfrm>
                      <a:prstGeom prst="rect">
                        <a:avLst/>
                      </a:prstGeom>
                      <a:solidFill>
                        <a:srgbClr val="FF0000"/>
                      </a:solidFill>
                      <a:ln w="12700">
                        <a:solidFill>
                          <a:srgbClr val="000000"/>
                        </a:solidFill>
                        <a:miter lim="800000"/>
                        <a:headEnd/>
                        <a:tailEnd/>
                      </a:ln>
                    </p:spPr>
                    <p:txBody>
                      <a:bodyPr/>
                      <a:lstStyle/>
                      <a:p>
                        <a:endParaRPr lang="fr-FR"/>
                      </a:p>
                    </p:txBody>
                  </p:sp>
                  <p:sp>
                    <p:nvSpPr>
                      <p:cNvPr id="8240" name="Oval 29"/>
                      <p:cNvSpPr>
                        <a:spLocks noChangeArrowheads="1"/>
                      </p:cNvSpPr>
                      <p:nvPr/>
                    </p:nvSpPr>
                    <p:spPr bwMode="auto">
                      <a:xfrm>
                        <a:off x="12096" y="3456"/>
                        <a:ext cx="288" cy="432"/>
                      </a:xfrm>
                      <a:prstGeom prst="ellipse">
                        <a:avLst/>
                      </a:prstGeom>
                      <a:solidFill>
                        <a:srgbClr val="FF0000"/>
                      </a:solidFill>
                      <a:ln w="9525">
                        <a:solidFill>
                          <a:srgbClr val="000000"/>
                        </a:solidFill>
                        <a:round/>
                        <a:headEnd/>
                        <a:tailEnd/>
                      </a:ln>
                    </p:spPr>
                    <p:txBody>
                      <a:bodyPr/>
                      <a:lstStyle/>
                      <a:p>
                        <a:endParaRPr lang="fr-FR"/>
                      </a:p>
                    </p:txBody>
                  </p:sp>
                  <p:sp>
                    <p:nvSpPr>
                      <p:cNvPr id="8241" name="Line 30"/>
                      <p:cNvSpPr>
                        <a:spLocks noChangeShapeType="1"/>
                      </p:cNvSpPr>
                      <p:nvPr/>
                    </p:nvSpPr>
                    <p:spPr bwMode="auto">
                      <a:xfrm>
                        <a:off x="11664" y="3459"/>
                        <a:ext cx="0" cy="432"/>
                      </a:xfrm>
                      <a:prstGeom prst="line">
                        <a:avLst/>
                      </a:prstGeom>
                      <a:noFill/>
                      <a:ln w="114300">
                        <a:solidFill>
                          <a:srgbClr val="FFFFFF"/>
                        </a:solidFill>
                        <a:round/>
                        <a:headEnd/>
                        <a:tailEnd/>
                      </a:ln>
                    </p:spPr>
                    <p:txBody>
                      <a:bodyPr/>
                      <a:lstStyle/>
                      <a:p>
                        <a:endParaRPr lang="fr-FR"/>
                      </a:p>
                    </p:txBody>
                  </p:sp>
                  <p:sp>
                    <p:nvSpPr>
                      <p:cNvPr id="8242" name="Rectangle 31"/>
                      <p:cNvSpPr>
                        <a:spLocks noChangeArrowheads="1"/>
                      </p:cNvSpPr>
                      <p:nvPr/>
                    </p:nvSpPr>
                    <p:spPr bwMode="auto">
                      <a:xfrm>
                        <a:off x="11664" y="3168"/>
                        <a:ext cx="288" cy="1008"/>
                      </a:xfrm>
                      <a:prstGeom prst="rect">
                        <a:avLst/>
                      </a:prstGeom>
                      <a:solidFill>
                        <a:srgbClr val="FF0000"/>
                      </a:solidFill>
                      <a:ln w="9525">
                        <a:solidFill>
                          <a:srgbClr val="000000"/>
                        </a:solidFill>
                        <a:miter lim="800000"/>
                        <a:headEnd/>
                        <a:tailEnd/>
                      </a:ln>
                    </p:spPr>
                    <p:txBody>
                      <a:bodyPr/>
                      <a:lstStyle/>
                      <a:p>
                        <a:endParaRPr lang="fr-FR"/>
                      </a:p>
                    </p:txBody>
                  </p:sp>
                </p:grpSp>
              </p:grpSp>
              <p:grpSp>
                <p:nvGrpSpPr>
                  <p:cNvPr id="8212" name="Group 32"/>
                  <p:cNvGrpSpPr>
                    <a:grpSpLocks/>
                  </p:cNvGrpSpPr>
                  <p:nvPr/>
                </p:nvGrpSpPr>
                <p:grpSpPr bwMode="auto">
                  <a:xfrm>
                    <a:off x="5481" y="9184"/>
                    <a:ext cx="409" cy="432"/>
                    <a:chOff x="3744" y="1296"/>
                    <a:chExt cx="2880" cy="3600"/>
                  </a:xfrm>
                </p:grpSpPr>
                <p:sp>
                  <p:nvSpPr>
                    <p:cNvPr id="8234" name="AutoShape 33"/>
                    <p:cNvSpPr>
                      <a:spLocks noChangeArrowheads="1"/>
                    </p:cNvSpPr>
                    <p:nvPr/>
                  </p:nvSpPr>
                  <p:spPr bwMode="auto">
                    <a:xfrm>
                      <a:off x="4464" y="1296"/>
                      <a:ext cx="1584" cy="1728"/>
                    </a:xfrm>
                    <a:prstGeom prst="smileyFace">
                      <a:avLst>
                        <a:gd name="adj" fmla="val 4653"/>
                      </a:avLst>
                    </a:prstGeom>
                    <a:solidFill>
                      <a:srgbClr val="FFFFFF"/>
                    </a:solidFill>
                    <a:ln w="9525">
                      <a:solidFill>
                        <a:srgbClr val="000000"/>
                      </a:solidFill>
                      <a:round/>
                      <a:headEnd/>
                      <a:tailEnd/>
                    </a:ln>
                  </p:spPr>
                  <p:txBody>
                    <a:bodyPr/>
                    <a:lstStyle/>
                    <a:p>
                      <a:endParaRPr lang="fr-FR"/>
                    </a:p>
                  </p:txBody>
                </p:sp>
                <p:sp>
                  <p:nvSpPr>
                    <p:cNvPr id="8235" name="Rectangle 34"/>
                    <p:cNvSpPr>
                      <a:spLocks noChangeArrowheads="1"/>
                    </p:cNvSpPr>
                    <p:nvPr/>
                  </p:nvSpPr>
                  <p:spPr bwMode="auto">
                    <a:xfrm>
                      <a:off x="4608" y="3024"/>
                      <a:ext cx="1296" cy="1872"/>
                    </a:xfrm>
                    <a:prstGeom prst="rect">
                      <a:avLst/>
                    </a:prstGeom>
                    <a:solidFill>
                      <a:srgbClr val="000000"/>
                    </a:solidFill>
                    <a:ln w="9525">
                      <a:solidFill>
                        <a:srgbClr val="000000"/>
                      </a:solidFill>
                      <a:miter lim="800000"/>
                      <a:headEnd/>
                      <a:tailEnd/>
                    </a:ln>
                  </p:spPr>
                  <p:txBody>
                    <a:bodyPr/>
                    <a:lstStyle/>
                    <a:p>
                      <a:endParaRPr lang="fr-FR"/>
                    </a:p>
                  </p:txBody>
                </p:sp>
                <p:sp>
                  <p:nvSpPr>
                    <p:cNvPr id="8236" name="AutoShape 35"/>
                    <p:cNvSpPr>
                      <a:spLocks noChangeArrowheads="1"/>
                    </p:cNvSpPr>
                    <p:nvPr/>
                  </p:nvSpPr>
                  <p:spPr bwMode="auto">
                    <a:xfrm>
                      <a:off x="3744"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sp>
                  <p:nvSpPr>
                    <p:cNvPr id="8237" name="AutoShape 36"/>
                    <p:cNvSpPr>
                      <a:spLocks noChangeArrowheads="1"/>
                    </p:cNvSpPr>
                    <p:nvPr/>
                  </p:nvSpPr>
                  <p:spPr bwMode="auto">
                    <a:xfrm flipH="1">
                      <a:off x="5328"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grpSp>
              <p:grpSp>
                <p:nvGrpSpPr>
                  <p:cNvPr id="8213" name="Group 37"/>
                  <p:cNvGrpSpPr>
                    <a:grpSpLocks/>
                  </p:cNvGrpSpPr>
                  <p:nvPr/>
                </p:nvGrpSpPr>
                <p:grpSpPr bwMode="auto">
                  <a:xfrm>
                    <a:off x="7772" y="9472"/>
                    <a:ext cx="409" cy="432"/>
                    <a:chOff x="3744" y="1296"/>
                    <a:chExt cx="2880" cy="3600"/>
                  </a:xfrm>
                </p:grpSpPr>
                <p:sp>
                  <p:nvSpPr>
                    <p:cNvPr id="8230" name="AutoShape 38"/>
                    <p:cNvSpPr>
                      <a:spLocks noChangeArrowheads="1"/>
                    </p:cNvSpPr>
                    <p:nvPr/>
                  </p:nvSpPr>
                  <p:spPr bwMode="auto">
                    <a:xfrm>
                      <a:off x="4464" y="1296"/>
                      <a:ext cx="1584" cy="1728"/>
                    </a:xfrm>
                    <a:prstGeom prst="smileyFace">
                      <a:avLst>
                        <a:gd name="adj" fmla="val 4653"/>
                      </a:avLst>
                    </a:prstGeom>
                    <a:solidFill>
                      <a:srgbClr val="FFFFFF"/>
                    </a:solidFill>
                    <a:ln w="9525">
                      <a:solidFill>
                        <a:srgbClr val="000000"/>
                      </a:solidFill>
                      <a:round/>
                      <a:headEnd/>
                      <a:tailEnd/>
                    </a:ln>
                  </p:spPr>
                  <p:txBody>
                    <a:bodyPr/>
                    <a:lstStyle/>
                    <a:p>
                      <a:endParaRPr lang="fr-FR"/>
                    </a:p>
                  </p:txBody>
                </p:sp>
                <p:sp>
                  <p:nvSpPr>
                    <p:cNvPr id="8231" name="Rectangle 39"/>
                    <p:cNvSpPr>
                      <a:spLocks noChangeArrowheads="1"/>
                    </p:cNvSpPr>
                    <p:nvPr/>
                  </p:nvSpPr>
                  <p:spPr bwMode="auto">
                    <a:xfrm>
                      <a:off x="4608" y="3024"/>
                      <a:ext cx="1296" cy="1872"/>
                    </a:xfrm>
                    <a:prstGeom prst="rect">
                      <a:avLst/>
                    </a:prstGeom>
                    <a:solidFill>
                      <a:srgbClr val="000000"/>
                    </a:solidFill>
                    <a:ln w="9525">
                      <a:solidFill>
                        <a:srgbClr val="000000"/>
                      </a:solidFill>
                      <a:miter lim="800000"/>
                      <a:headEnd/>
                      <a:tailEnd/>
                    </a:ln>
                  </p:spPr>
                  <p:txBody>
                    <a:bodyPr/>
                    <a:lstStyle/>
                    <a:p>
                      <a:endParaRPr lang="fr-FR"/>
                    </a:p>
                  </p:txBody>
                </p:sp>
                <p:sp>
                  <p:nvSpPr>
                    <p:cNvPr id="8232" name="AutoShape 40"/>
                    <p:cNvSpPr>
                      <a:spLocks noChangeArrowheads="1"/>
                    </p:cNvSpPr>
                    <p:nvPr/>
                  </p:nvSpPr>
                  <p:spPr bwMode="auto">
                    <a:xfrm>
                      <a:off x="3744"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sp>
                  <p:nvSpPr>
                    <p:cNvPr id="8233" name="AutoShape 41"/>
                    <p:cNvSpPr>
                      <a:spLocks noChangeArrowheads="1"/>
                    </p:cNvSpPr>
                    <p:nvPr/>
                  </p:nvSpPr>
                  <p:spPr bwMode="auto">
                    <a:xfrm flipH="1">
                      <a:off x="5328"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grpSp>
              <p:grpSp>
                <p:nvGrpSpPr>
                  <p:cNvPr id="8214" name="Group 42"/>
                  <p:cNvGrpSpPr>
                    <a:grpSpLocks/>
                  </p:cNvGrpSpPr>
                  <p:nvPr/>
                </p:nvGrpSpPr>
                <p:grpSpPr bwMode="auto">
                  <a:xfrm>
                    <a:off x="2421" y="9436"/>
                    <a:ext cx="409" cy="720"/>
                    <a:chOff x="3024" y="4608"/>
                    <a:chExt cx="432" cy="720"/>
                  </a:xfrm>
                </p:grpSpPr>
                <p:grpSp>
                  <p:nvGrpSpPr>
                    <p:cNvPr id="8220" name="Group 43"/>
                    <p:cNvGrpSpPr>
                      <a:grpSpLocks/>
                    </p:cNvGrpSpPr>
                    <p:nvPr/>
                  </p:nvGrpSpPr>
                  <p:grpSpPr bwMode="auto">
                    <a:xfrm rot="5400000" flipH="1">
                      <a:off x="2952" y="4968"/>
                      <a:ext cx="432" cy="288"/>
                      <a:chOff x="10800" y="3168"/>
                      <a:chExt cx="1584" cy="1008"/>
                    </a:xfrm>
                  </p:grpSpPr>
                  <p:sp>
                    <p:nvSpPr>
                      <p:cNvPr id="8226" name="Rectangle 44"/>
                      <p:cNvSpPr>
                        <a:spLocks noChangeArrowheads="1"/>
                      </p:cNvSpPr>
                      <p:nvPr/>
                    </p:nvSpPr>
                    <p:spPr bwMode="auto">
                      <a:xfrm>
                        <a:off x="10800" y="3459"/>
                        <a:ext cx="1296" cy="432"/>
                      </a:xfrm>
                      <a:prstGeom prst="rect">
                        <a:avLst/>
                      </a:prstGeom>
                      <a:solidFill>
                        <a:srgbClr val="FF0000"/>
                      </a:solidFill>
                      <a:ln w="12700">
                        <a:solidFill>
                          <a:srgbClr val="000000"/>
                        </a:solidFill>
                        <a:miter lim="800000"/>
                        <a:headEnd/>
                        <a:tailEnd/>
                      </a:ln>
                    </p:spPr>
                    <p:txBody>
                      <a:bodyPr/>
                      <a:lstStyle/>
                      <a:p>
                        <a:endParaRPr lang="fr-FR"/>
                      </a:p>
                    </p:txBody>
                  </p:sp>
                  <p:sp>
                    <p:nvSpPr>
                      <p:cNvPr id="8227" name="Oval 45"/>
                      <p:cNvSpPr>
                        <a:spLocks noChangeArrowheads="1"/>
                      </p:cNvSpPr>
                      <p:nvPr/>
                    </p:nvSpPr>
                    <p:spPr bwMode="auto">
                      <a:xfrm>
                        <a:off x="12096" y="3456"/>
                        <a:ext cx="288" cy="432"/>
                      </a:xfrm>
                      <a:prstGeom prst="ellipse">
                        <a:avLst/>
                      </a:prstGeom>
                      <a:solidFill>
                        <a:srgbClr val="FF0000"/>
                      </a:solidFill>
                      <a:ln w="9525">
                        <a:solidFill>
                          <a:srgbClr val="000000"/>
                        </a:solidFill>
                        <a:round/>
                        <a:headEnd/>
                        <a:tailEnd/>
                      </a:ln>
                    </p:spPr>
                    <p:txBody>
                      <a:bodyPr/>
                      <a:lstStyle/>
                      <a:p>
                        <a:endParaRPr lang="fr-FR"/>
                      </a:p>
                    </p:txBody>
                  </p:sp>
                  <p:sp>
                    <p:nvSpPr>
                      <p:cNvPr id="8228" name="Line 46"/>
                      <p:cNvSpPr>
                        <a:spLocks noChangeShapeType="1"/>
                      </p:cNvSpPr>
                      <p:nvPr/>
                    </p:nvSpPr>
                    <p:spPr bwMode="auto">
                      <a:xfrm>
                        <a:off x="11664" y="3459"/>
                        <a:ext cx="0" cy="432"/>
                      </a:xfrm>
                      <a:prstGeom prst="line">
                        <a:avLst/>
                      </a:prstGeom>
                      <a:noFill/>
                      <a:ln w="114300">
                        <a:solidFill>
                          <a:srgbClr val="FFFFFF"/>
                        </a:solidFill>
                        <a:round/>
                        <a:headEnd/>
                        <a:tailEnd/>
                      </a:ln>
                    </p:spPr>
                    <p:txBody>
                      <a:bodyPr/>
                      <a:lstStyle/>
                      <a:p>
                        <a:endParaRPr lang="fr-FR"/>
                      </a:p>
                    </p:txBody>
                  </p:sp>
                  <p:sp>
                    <p:nvSpPr>
                      <p:cNvPr id="8229" name="Rectangle 47"/>
                      <p:cNvSpPr>
                        <a:spLocks noChangeArrowheads="1"/>
                      </p:cNvSpPr>
                      <p:nvPr/>
                    </p:nvSpPr>
                    <p:spPr bwMode="auto">
                      <a:xfrm>
                        <a:off x="11664" y="3168"/>
                        <a:ext cx="288" cy="1008"/>
                      </a:xfrm>
                      <a:prstGeom prst="rect">
                        <a:avLst/>
                      </a:prstGeom>
                      <a:solidFill>
                        <a:srgbClr val="FF0000"/>
                      </a:solidFill>
                      <a:ln w="9525">
                        <a:solidFill>
                          <a:srgbClr val="000000"/>
                        </a:solidFill>
                        <a:miter lim="800000"/>
                        <a:headEnd/>
                        <a:tailEnd/>
                      </a:ln>
                    </p:spPr>
                    <p:txBody>
                      <a:bodyPr/>
                      <a:lstStyle/>
                      <a:p>
                        <a:endParaRPr lang="fr-FR"/>
                      </a:p>
                    </p:txBody>
                  </p:sp>
                </p:grpSp>
                <p:grpSp>
                  <p:nvGrpSpPr>
                    <p:cNvPr id="8221" name="Group 48"/>
                    <p:cNvGrpSpPr>
                      <a:grpSpLocks/>
                    </p:cNvGrpSpPr>
                    <p:nvPr/>
                  </p:nvGrpSpPr>
                  <p:grpSpPr bwMode="auto">
                    <a:xfrm>
                      <a:off x="3024" y="4608"/>
                      <a:ext cx="432" cy="432"/>
                      <a:chOff x="3744" y="1296"/>
                      <a:chExt cx="2880" cy="3600"/>
                    </a:xfrm>
                  </p:grpSpPr>
                  <p:sp>
                    <p:nvSpPr>
                      <p:cNvPr id="8222" name="AutoShape 49"/>
                      <p:cNvSpPr>
                        <a:spLocks noChangeArrowheads="1"/>
                      </p:cNvSpPr>
                      <p:nvPr/>
                    </p:nvSpPr>
                    <p:spPr bwMode="auto">
                      <a:xfrm>
                        <a:off x="4464" y="1296"/>
                        <a:ext cx="1584" cy="1728"/>
                      </a:xfrm>
                      <a:prstGeom prst="smileyFace">
                        <a:avLst>
                          <a:gd name="adj" fmla="val 4653"/>
                        </a:avLst>
                      </a:prstGeom>
                      <a:solidFill>
                        <a:srgbClr val="FFFFFF"/>
                      </a:solidFill>
                      <a:ln w="9525">
                        <a:solidFill>
                          <a:srgbClr val="000000"/>
                        </a:solidFill>
                        <a:round/>
                        <a:headEnd/>
                        <a:tailEnd/>
                      </a:ln>
                    </p:spPr>
                    <p:txBody>
                      <a:bodyPr/>
                      <a:lstStyle/>
                      <a:p>
                        <a:endParaRPr lang="fr-FR"/>
                      </a:p>
                    </p:txBody>
                  </p:sp>
                  <p:sp>
                    <p:nvSpPr>
                      <p:cNvPr id="8223" name="Rectangle 50"/>
                      <p:cNvSpPr>
                        <a:spLocks noChangeArrowheads="1"/>
                      </p:cNvSpPr>
                      <p:nvPr/>
                    </p:nvSpPr>
                    <p:spPr bwMode="auto">
                      <a:xfrm>
                        <a:off x="4608" y="3024"/>
                        <a:ext cx="1296" cy="1872"/>
                      </a:xfrm>
                      <a:prstGeom prst="rect">
                        <a:avLst/>
                      </a:prstGeom>
                      <a:solidFill>
                        <a:srgbClr val="000000"/>
                      </a:solidFill>
                      <a:ln w="9525">
                        <a:solidFill>
                          <a:srgbClr val="000000"/>
                        </a:solidFill>
                        <a:miter lim="800000"/>
                        <a:headEnd/>
                        <a:tailEnd/>
                      </a:ln>
                    </p:spPr>
                    <p:txBody>
                      <a:bodyPr/>
                      <a:lstStyle/>
                      <a:p>
                        <a:endParaRPr lang="fr-FR"/>
                      </a:p>
                    </p:txBody>
                  </p:sp>
                  <p:sp>
                    <p:nvSpPr>
                      <p:cNvPr id="8224" name="AutoShape 51"/>
                      <p:cNvSpPr>
                        <a:spLocks noChangeArrowheads="1"/>
                      </p:cNvSpPr>
                      <p:nvPr/>
                    </p:nvSpPr>
                    <p:spPr bwMode="auto">
                      <a:xfrm>
                        <a:off x="3744"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sp>
                    <p:nvSpPr>
                      <p:cNvPr id="8225" name="AutoShape 52"/>
                      <p:cNvSpPr>
                        <a:spLocks noChangeArrowheads="1"/>
                      </p:cNvSpPr>
                      <p:nvPr/>
                    </p:nvSpPr>
                    <p:spPr bwMode="auto">
                      <a:xfrm flipH="1">
                        <a:off x="5328"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grpSp>
              </p:grpSp>
              <p:grpSp>
                <p:nvGrpSpPr>
                  <p:cNvPr id="8215" name="Group 53"/>
                  <p:cNvGrpSpPr>
                    <a:grpSpLocks/>
                  </p:cNvGrpSpPr>
                  <p:nvPr/>
                </p:nvGrpSpPr>
                <p:grpSpPr bwMode="auto">
                  <a:xfrm>
                    <a:off x="4941" y="9652"/>
                    <a:ext cx="432" cy="432"/>
                    <a:chOff x="3744" y="1296"/>
                    <a:chExt cx="2880" cy="3600"/>
                  </a:xfrm>
                </p:grpSpPr>
                <p:sp>
                  <p:nvSpPr>
                    <p:cNvPr id="8216" name="AutoShape 54"/>
                    <p:cNvSpPr>
                      <a:spLocks noChangeArrowheads="1"/>
                    </p:cNvSpPr>
                    <p:nvPr/>
                  </p:nvSpPr>
                  <p:spPr bwMode="auto">
                    <a:xfrm>
                      <a:off x="4464" y="1296"/>
                      <a:ext cx="1584" cy="1728"/>
                    </a:xfrm>
                    <a:prstGeom prst="smileyFace">
                      <a:avLst>
                        <a:gd name="adj" fmla="val 4653"/>
                      </a:avLst>
                    </a:prstGeom>
                    <a:solidFill>
                      <a:srgbClr val="FFFFFF"/>
                    </a:solidFill>
                    <a:ln w="9525">
                      <a:solidFill>
                        <a:srgbClr val="000000"/>
                      </a:solidFill>
                      <a:round/>
                      <a:headEnd/>
                      <a:tailEnd/>
                    </a:ln>
                  </p:spPr>
                  <p:txBody>
                    <a:bodyPr/>
                    <a:lstStyle/>
                    <a:p>
                      <a:endParaRPr lang="fr-FR"/>
                    </a:p>
                  </p:txBody>
                </p:sp>
                <p:sp>
                  <p:nvSpPr>
                    <p:cNvPr id="8217" name="Rectangle 55"/>
                    <p:cNvSpPr>
                      <a:spLocks noChangeArrowheads="1"/>
                    </p:cNvSpPr>
                    <p:nvPr/>
                  </p:nvSpPr>
                  <p:spPr bwMode="auto">
                    <a:xfrm>
                      <a:off x="4608" y="3024"/>
                      <a:ext cx="1296" cy="1872"/>
                    </a:xfrm>
                    <a:prstGeom prst="rect">
                      <a:avLst/>
                    </a:prstGeom>
                    <a:solidFill>
                      <a:srgbClr val="000000"/>
                    </a:solidFill>
                    <a:ln w="9525">
                      <a:solidFill>
                        <a:srgbClr val="000000"/>
                      </a:solidFill>
                      <a:miter lim="800000"/>
                      <a:headEnd/>
                      <a:tailEnd/>
                    </a:ln>
                  </p:spPr>
                  <p:txBody>
                    <a:bodyPr/>
                    <a:lstStyle/>
                    <a:p>
                      <a:endParaRPr lang="fr-FR"/>
                    </a:p>
                  </p:txBody>
                </p:sp>
                <p:sp>
                  <p:nvSpPr>
                    <p:cNvPr id="8218" name="AutoShape 56"/>
                    <p:cNvSpPr>
                      <a:spLocks noChangeArrowheads="1"/>
                    </p:cNvSpPr>
                    <p:nvPr/>
                  </p:nvSpPr>
                  <p:spPr bwMode="auto">
                    <a:xfrm>
                      <a:off x="3744"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sp>
                  <p:nvSpPr>
                    <p:cNvPr id="8219" name="AutoShape 57"/>
                    <p:cNvSpPr>
                      <a:spLocks noChangeArrowheads="1"/>
                    </p:cNvSpPr>
                    <p:nvPr/>
                  </p:nvSpPr>
                  <p:spPr bwMode="auto">
                    <a:xfrm flipH="1">
                      <a:off x="5328" y="3024"/>
                      <a:ext cx="1296" cy="1296"/>
                    </a:xfrm>
                    <a:custGeom>
                      <a:avLst/>
                      <a:gdLst>
                        <a:gd name="T0" fmla="*/ 3 w 21600"/>
                        <a:gd name="T1" fmla="*/ 0 h 21600"/>
                        <a:gd name="T2" fmla="*/ 3 w 21600"/>
                        <a:gd name="T3" fmla="*/ 3 h 21600"/>
                        <a:gd name="T4" fmla="*/ 1 w 21600"/>
                        <a:gd name="T5" fmla="*/ 5 h 21600"/>
                        <a:gd name="T6" fmla="*/ 5 w 21600"/>
                        <a:gd name="T7" fmla="*/ 1 h 21600"/>
                        <a:gd name="T8" fmla="*/ 17694720 60000 65536"/>
                        <a:gd name="T9" fmla="*/ 5898240 60000 65536"/>
                        <a:gd name="T10" fmla="*/ 5898240 60000 65536"/>
                        <a:gd name="T11" fmla="*/ 0 60000 65536"/>
                        <a:gd name="T12" fmla="*/ 12433 w 21600"/>
                        <a:gd name="T13" fmla="*/ 2917 h 21600"/>
                        <a:gd name="T14" fmla="*/ 18233 w 21600"/>
                        <a:gd name="T15" fmla="*/ 925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9525">
                      <a:solidFill>
                        <a:srgbClr val="000000"/>
                      </a:solidFill>
                      <a:miter lim="800000"/>
                      <a:headEnd/>
                      <a:tailEnd/>
                    </a:ln>
                  </p:spPr>
                  <p:txBody>
                    <a:bodyPr/>
                    <a:lstStyle/>
                    <a:p>
                      <a:endParaRPr lang="fr-FR"/>
                    </a:p>
                  </p:txBody>
                </p:sp>
              </p:grpSp>
            </p:grpSp>
          </p:grpSp>
          <p:sp>
            <p:nvSpPr>
              <p:cNvPr id="8205" name="Line 58"/>
              <p:cNvSpPr>
                <a:spLocks noChangeShapeType="1"/>
              </p:cNvSpPr>
              <p:nvPr/>
            </p:nvSpPr>
            <p:spPr bwMode="auto">
              <a:xfrm>
                <a:off x="7101" y="7744"/>
                <a:ext cx="0" cy="180"/>
              </a:xfrm>
              <a:prstGeom prst="line">
                <a:avLst/>
              </a:prstGeom>
              <a:noFill/>
              <a:ln w="9525">
                <a:solidFill>
                  <a:srgbClr val="000000"/>
                </a:solidFill>
                <a:round/>
                <a:headEnd/>
                <a:tailEnd/>
              </a:ln>
            </p:spPr>
            <p:txBody>
              <a:bodyPr/>
              <a:lstStyle/>
              <a:p>
                <a:endParaRPr lang="fr-FR"/>
              </a:p>
            </p:txBody>
          </p:sp>
          <p:sp>
            <p:nvSpPr>
              <p:cNvPr id="8206" name="Line 59"/>
              <p:cNvSpPr>
                <a:spLocks noChangeShapeType="1"/>
              </p:cNvSpPr>
              <p:nvPr/>
            </p:nvSpPr>
            <p:spPr bwMode="auto">
              <a:xfrm>
                <a:off x="7641" y="7744"/>
                <a:ext cx="0" cy="180"/>
              </a:xfrm>
              <a:prstGeom prst="line">
                <a:avLst/>
              </a:prstGeom>
              <a:noFill/>
              <a:ln w="9525">
                <a:solidFill>
                  <a:srgbClr val="000000"/>
                </a:solidFill>
                <a:round/>
                <a:headEnd/>
                <a:tailEnd/>
              </a:ln>
            </p:spPr>
            <p:txBody>
              <a:bodyPr/>
              <a:lstStyle/>
              <a:p>
                <a:endParaRPr lang="fr-FR"/>
              </a:p>
            </p:txBody>
          </p:sp>
          <p:sp>
            <p:nvSpPr>
              <p:cNvPr id="8207" name="Line 60"/>
              <p:cNvSpPr>
                <a:spLocks noChangeShapeType="1"/>
              </p:cNvSpPr>
              <p:nvPr/>
            </p:nvSpPr>
            <p:spPr bwMode="auto">
              <a:xfrm>
                <a:off x="4581" y="7744"/>
                <a:ext cx="2520" cy="0"/>
              </a:xfrm>
              <a:prstGeom prst="line">
                <a:avLst/>
              </a:prstGeom>
              <a:noFill/>
              <a:ln w="9525">
                <a:solidFill>
                  <a:srgbClr val="000000"/>
                </a:solidFill>
                <a:round/>
                <a:headEnd type="triangle" w="med" len="med"/>
                <a:tailEnd type="triangle" w="med" len="med"/>
              </a:ln>
            </p:spPr>
            <p:txBody>
              <a:bodyPr/>
              <a:lstStyle/>
              <a:p>
                <a:endParaRPr lang="fr-FR"/>
              </a:p>
            </p:txBody>
          </p:sp>
          <p:sp>
            <p:nvSpPr>
              <p:cNvPr id="8208" name="Line 61"/>
              <p:cNvSpPr>
                <a:spLocks noChangeShapeType="1"/>
              </p:cNvSpPr>
              <p:nvPr/>
            </p:nvSpPr>
            <p:spPr bwMode="auto">
              <a:xfrm>
                <a:off x="7101" y="7744"/>
                <a:ext cx="540" cy="0"/>
              </a:xfrm>
              <a:prstGeom prst="line">
                <a:avLst/>
              </a:prstGeom>
              <a:noFill/>
              <a:ln w="9525">
                <a:solidFill>
                  <a:srgbClr val="000000"/>
                </a:solidFill>
                <a:round/>
                <a:headEnd type="triangle" w="med" len="med"/>
                <a:tailEnd type="triangle" w="med" len="med"/>
              </a:ln>
            </p:spPr>
            <p:txBody>
              <a:bodyPr/>
              <a:lstStyle/>
              <a:p>
                <a:endParaRPr lang="fr-FR"/>
              </a:p>
            </p:txBody>
          </p:sp>
        </p:grpSp>
        <p:sp>
          <p:nvSpPr>
            <p:cNvPr id="8202" name="Text Box 62"/>
            <p:cNvSpPr txBox="1">
              <a:spLocks noChangeArrowheads="1"/>
            </p:cNvSpPr>
            <p:nvPr/>
          </p:nvSpPr>
          <p:spPr bwMode="auto">
            <a:xfrm>
              <a:off x="5661" y="7464"/>
              <a:ext cx="1100" cy="434"/>
            </a:xfrm>
            <a:prstGeom prst="rect">
              <a:avLst/>
            </a:prstGeom>
            <a:noFill/>
            <a:ln w="9525">
              <a:noFill/>
              <a:miter lim="800000"/>
              <a:headEnd/>
              <a:tailEnd/>
            </a:ln>
          </p:spPr>
          <p:txBody>
            <a:bodyPr/>
            <a:lstStyle/>
            <a:p>
              <a:r>
                <a:rPr lang="fr-FR" sz="1000"/>
                <a:t>23 m</a:t>
              </a:r>
            </a:p>
          </p:txBody>
        </p:sp>
        <p:sp>
          <p:nvSpPr>
            <p:cNvPr id="8203" name="Text Box 63"/>
            <p:cNvSpPr txBox="1">
              <a:spLocks noChangeArrowheads="1"/>
            </p:cNvSpPr>
            <p:nvPr/>
          </p:nvSpPr>
          <p:spPr bwMode="auto">
            <a:xfrm>
              <a:off x="7101" y="7464"/>
              <a:ext cx="825" cy="434"/>
            </a:xfrm>
            <a:prstGeom prst="rect">
              <a:avLst/>
            </a:prstGeom>
            <a:noFill/>
            <a:ln w="9525">
              <a:noFill/>
              <a:miter lim="800000"/>
              <a:headEnd/>
              <a:tailEnd/>
            </a:ln>
          </p:spPr>
          <p:txBody>
            <a:bodyPr/>
            <a:lstStyle/>
            <a:p>
              <a:r>
                <a:rPr lang="fr-FR" sz="1000"/>
                <a:t>4 m</a:t>
              </a:r>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44035"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E3D67434-12ED-45D3-B71B-E5A720E2DD1B}" type="slidenum">
              <a:rPr lang="fr-FR">
                <a:solidFill>
                  <a:schemeClr val="tx1">
                    <a:tint val="75000"/>
                  </a:schemeClr>
                </a:solidFill>
                <a:latin typeface="+mn-lt"/>
                <a:ea typeface="+mn-ea"/>
              </a:rPr>
              <a:pPr algn="ctr" fontAlgn="auto">
                <a:spcBef>
                  <a:spcPts val="0"/>
                </a:spcBef>
                <a:spcAft>
                  <a:spcPts val="0"/>
                </a:spcAft>
                <a:defRPr/>
              </a:pPr>
              <a:t>37</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468313" y="188913"/>
            <a:ext cx="8242300"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4 x 25 m relais Mannequin</a:t>
            </a:r>
          </a:p>
        </p:txBody>
      </p:sp>
      <p:sp>
        <p:nvSpPr>
          <p:cNvPr id="44038" name="Rectangle 3"/>
          <p:cNvSpPr txBox="1">
            <a:spLocks noChangeArrowheads="1"/>
          </p:cNvSpPr>
          <p:nvPr/>
        </p:nvSpPr>
        <p:spPr bwMode="auto">
          <a:xfrm>
            <a:off x="250825" y="1125538"/>
            <a:ext cx="8569325" cy="5543550"/>
          </a:xfrm>
          <a:prstGeom prst="rect">
            <a:avLst/>
          </a:prstGeom>
          <a:noFill/>
          <a:ln w="9525">
            <a:noFill/>
            <a:miter lim="800000"/>
            <a:headEnd/>
            <a:tailEnd/>
          </a:ln>
        </p:spPr>
        <p:txBody>
          <a:bodyPr/>
          <a:lstStyle/>
          <a:p>
            <a:pPr marL="4763" indent="-4763" algn="just" eaLnBrk="0" hangingPunct="0">
              <a:lnSpc>
                <a:spcPct val="80000"/>
              </a:lnSpc>
              <a:spcBef>
                <a:spcPct val="20000"/>
              </a:spcBef>
              <a:buFont typeface="Arial" charset="0"/>
              <a:buNone/>
            </a:pPr>
            <a:r>
              <a:rPr lang="fr-FR" sz="2000" dirty="0">
                <a:solidFill>
                  <a:srgbClr val="000099"/>
                </a:solidFill>
              </a:rPr>
              <a:t>Quatre sauveteurs qui remorquent le mannequin sur une distance d’environ 25mètres.</a:t>
            </a:r>
          </a:p>
          <a:p>
            <a:pPr marL="4763" indent="-4763" algn="just" eaLnBrk="0" hangingPunct="0">
              <a:lnSpc>
                <a:spcPct val="80000"/>
              </a:lnSpc>
              <a:spcBef>
                <a:spcPct val="20000"/>
              </a:spcBef>
              <a:buFont typeface="Arial" charset="0"/>
              <a:buNone/>
            </a:pP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b="1" dirty="0">
                <a:solidFill>
                  <a:srgbClr val="000099"/>
                </a:solidFill>
              </a:rPr>
              <a:t>Le premier sauveteur : </a:t>
            </a:r>
            <a:r>
              <a:rPr lang="fr-FR" sz="2000" dirty="0">
                <a:solidFill>
                  <a:srgbClr val="000099"/>
                </a:solidFill>
              </a:rPr>
              <a:t>Départ dans l'eau en tenant un mannequin avec une main (la bouche et le nez au-dessus de la surface de l’eau) et le bord de piscine avec l'autre main. Sur un signal sonore, le sauveteur remorque le mannequin  sur approximativement 25m au milieu de la piscine et le passe vers le deuxième sauveteur dans la zone de </a:t>
            </a:r>
            <a:r>
              <a:rPr lang="fr-FR" sz="2000" dirty="0" smtClean="0">
                <a:solidFill>
                  <a:srgbClr val="000099"/>
                </a:solidFill>
              </a:rPr>
              <a:t>transition marquée</a:t>
            </a:r>
            <a:r>
              <a:rPr lang="fr-FR" sz="2000" dirty="0" smtClean="0">
                <a:solidFill>
                  <a:srgbClr val="000099"/>
                </a:solidFill>
              </a:rPr>
              <a:t> </a:t>
            </a:r>
            <a:r>
              <a:rPr lang="fr-FR" sz="2000" dirty="0">
                <a:solidFill>
                  <a:srgbClr val="000099"/>
                </a:solidFill>
              </a:rPr>
              <a:t>de 4m située entre les 23m et </a:t>
            </a:r>
            <a:r>
              <a:rPr lang="fr-FR" sz="2000" dirty="0" smtClean="0">
                <a:solidFill>
                  <a:srgbClr val="000099"/>
                </a:solidFill>
              </a:rPr>
              <a:t>27m.</a:t>
            </a: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b="1" dirty="0">
                <a:solidFill>
                  <a:srgbClr val="000099"/>
                </a:solidFill>
              </a:rPr>
              <a:t>Le deuxième sauveteur : </a:t>
            </a:r>
            <a:r>
              <a:rPr lang="fr-FR" sz="2000" dirty="0">
                <a:solidFill>
                  <a:srgbClr val="000099"/>
                </a:solidFill>
              </a:rPr>
              <a:t>remorque le mannequin vers le mur de virage et passe le mannequin au troisième sauveteur qui est en contact avec le bord de la piscine (virage) avec au moins une main. Le troisième sauveteur peut seulement toucher le mannequin après que le deuxième sauveteur ait touché de mur de la piscine (virage).</a:t>
            </a:r>
          </a:p>
          <a:p>
            <a:pPr marL="4763" indent="-4763" algn="just" eaLnBrk="0" hangingPunct="0">
              <a:lnSpc>
                <a:spcPct val="80000"/>
              </a:lnSpc>
              <a:spcBef>
                <a:spcPct val="20000"/>
              </a:spcBef>
              <a:buFont typeface="Arial" charset="0"/>
              <a:buNone/>
            </a:pPr>
            <a:r>
              <a:rPr lang="fr-FR" sz="2000" b="1" dirty="0">
                <a:solidFill>
                  <a:srgbClr val="000099"/>
                </a:solidFill>
              </a:rPr>
              <a:t>Le troisième sauveteur : </a:t>
            </a:r>
            <a:r>
              <a:rPr lang="fr-FR" sz="2000" dirty="0">
                <a:solidFill>
                  <a:srgbClr val="000099"/>
                </a:solidFill>
              </a:rPr>
              <a:t>remorque le mannequin sur une distance approximative de 25m et le passe au quatrième sauveteur qui attend dans la zone de </a:t>
            </a:r>
            <a:r>
              <a:rPr lang="fr-FR" sz="2000" dirty="0" smtClean="0">
                <a:solidFill>
                  <a:srgbClr val="000099"/>
                </a:solidFill>
              </a:rPr>
              <a:t>transition marquée</a:t>
            </a:r>
            <a:r>
              <a:rPr lang="fr-FR" sz="2000" dirty="0" smtClean="0">
                <a:solidFill>
                  <a:srgbClr val="000099"/>
                </a:solidFill>
              </a:rPr>
              <a:t> </a:t>
            </a:r>
            <a:r>
              <a:rPr lang="fr-FR" sz="2000" dirty="0">
                <a:solidFill>
                  <a:srgbClr val="000099"/>
                </a:solidFill>
              </a:rPr>
              <a:t>entre les 73m et </a:t>
            </a:r>
            <a:r>
              <a:rPr lang="fr-FR" sz="2000" dirty="0" smtClean="0">
                <a:solidFill>
                  <a:srgbClr val="000099"/>
                </a:solidFill>
              </a:rPr>
              <a:t>77m.</a:t>
            </a: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b="1" dirty="0">
                <a:solidFill>
                  <a:srgbClr val="000099"/>
                </a:solidFill>
              </a:rPr>
              <a:t>Le quatrième sauveteur : </a:t>
            </a:r>
            <a:r>
              <a:rPr lang="fr-FR" sz="2000" dirty="0">
                <a:solidFill>
                  <a:srgbClr val="000099"/>
                </a:solidFill>
              </a:rPr>
              <a:t>termine l’épreuve </a:t>
            </a:r>
            <a:r>
              <a:rPr lang="fr-FR" sz="2000">
                <a:solidFill>
                  <a:srgbClr val="000099"/>
                </a:solidFill>
              </a:rPr>
              <a:t>en </a:t>
            </a:r>
            <a:r>
              <a:rPr lang="fr-FR" sz="2000" smtClean="0">
                <a:solidFill>
                  <a:srgbClr val="000099"/>
                </a:solidFill>
              </a:rPr>
              <a:t>remorquant </a:t>
            </a:r>
            <a:r>
              <a:rPr lang="fr-FR" sz="2000" dirty="0">
                <a:solidFill>
                  <a:srgbClr val="000099"/>
                </a:solidFill>
              </a:rPr>
              <a:t>le mannequin vers le mur d’arrivée, qu’il touche avec n'importe quelle partie de son corps.</a:t>
            </a:r>
          </a:p>
          <a:p>
            <a:pPr marL="4763" indent="-4763" algn="just" eaLnBrk="0" hangingPunct="0">
              <a:lnSpc>
                <a:spcPct val="80000"/>
              </a:lnSpc>
              <a:spcBef>
                <a:spcPct val="20000"/>
              </a:spcBef>
            </a:pPr>
            <a:r>
              <a:rPr lang="fr-FR" sz="2000" dirty="0">
                <a:solidFill>
                  <a:srgbClr val="000099"/>
                </a:solidFill>
              </a:rPr>
              <a:t>Les compétiteurs doivent rester dans l’eau et dans leur couloir, jusqu’à  ce que le Juge signale la fin de l’épreuve.</a:t>
            </a:r>
          </a:p>
          <a:p>
            <a:pPr marL="4763" indent="-4763" algn="just" eaLnBrk="0" hangingPunct="0">
              <a:lnSpc>
                <a:spcPct val="80000"/>
              </a:lnSpc>
              <a:spcBef>
                <a:spcPct val="20000"/>
              </a:spcBef>
              <a:buFont typeface="Arial" charset="0"/>
              <a:buNone/>
            </a:pPr>
            <a:endParaRPr lang="fr-FR" sz="2000" dirty="0">
              <a:solidFill>
                <a:srgbClr val="000099"/>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45059"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11"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534ABBD9-1D6D-4785-8959-A9329C55E3F8}" type="slidenum">
              <a:rPr lang="fr-FR">
                <a:solidFill>
                  <a:schemeClr val="tx1">
                    <a:tint val="75000"/>
                  </a:schemeClr>
                </a:solidFill>
                <a:latin typeface="+mn-lt"/>
                <a:ea typeface="+mn-ea"/>
              </a:rPr>
              <a:pPr algn="ctr" fontAlgn="auto">
                <a:spcBef>
                  <a:spcPts val="0"/>
                </a:spcBef>
                <a:spcAft>
                  <a:spcPts val="0"/>
                </a:spcAft>
                <a:defRPr/>
              </a:pPr>
              <a:t>38</a:t>
            </a:fld>
            <a:endParaRPr lang="fr-FR">
              <a:solidFill>
                <a:schemeClr val="tx1">
                  <a:tint val="75000"/>
                </a:schemeClr>
              </a:solidFill>
              <a:latin typeface="+mn-lt"/>
              <a:ea typeface="+mn-ea"/>
            </a:endParaRPr>
          </a:p>
        </p:txBody>
      </p:sp>
      <p:sp>
        <p:nvSpPr>
          <p:cNvPr id="34821" name="Rectangle 3"/>
          <p:cNvSpPr txBox="1">
            <a:spLocks noChangeArrowheads="1"/>
          </p:cNvSpPr>
          <p:nvPr/>
        </p:nvSpPr>
        <p:spPr bwMode="auto">
          <a:xfrm>
            <a:off x="250825" y="1846263"/>
            <a:ext cx="8497888" cy="4535487"/>
          </a:xfrm>
          <a:prstGeom prst="rect">
            <a:avLst/>
          </a:prstGeom>
          <a:noFill/>
          <a:ln w="9525">
            <a:noFill/>
            <a:miter lim="800000"/>
            <a:headEnd/>
            <a:tailEnd/>
          </a:ln>
        </p:spPr>
        <p:txBody>
          <a:bodyPr/>
          <a:lstStyle/>
          <a:p>
            <a:pPr marL="360363" indent="-360363" algn="ctr">
              <a:lnSpc>
                <a:spcPct val="80000"/>
              </a:lnSpc>
            </a:pPr>
            <a:r>
              <a:rPr lang="fr-FR" sz="2000" b="1" dirty="0">
                <a:solidFill>
                  <a:srgbClr val="000099"/>
                </a:solidFill>
              </a:rPr>
              <a:t>Disqualification</a:t>
            </a:r>
            <a:endParaRPr lang="fr-FR" sz="2000" dirty="0">
              <a:solidFill>
                <a:srgbClr val="000099"/>
              </a:solidFill>
            </a:endParaRPr>
          </a:p>
          <a:p>
            <a:pPr marL="360363" indent="-360363">
              <a:lnSpc>
                <a:spcPct val="80000"/>
              </a:lnSpc>
            </a:pPr>
            <a:endParaRPr lang="fr-FR" sz="2000" dirty="0">
              <a:solidFill>
                <a:srgbClr val="000099"/>
              </a:solidFill>
            </a:endParaRPr>
          </a:p>
          <a:p>
            <a:pPr marL="360363" indent="-360363">
              <a:lnSpc>
                <a:spcPct val="80000"/>
              </a:lnSpc>
            </a:pPr>
            <a:endParaRPr lang="fr-FR" sz="2000" dirty="0">
              <a:solidFill>
                <a:srgbClr val="000099"/>
              </a:solidFill>
            </a:endParaRPr>
          </a:p>
          <a:p>
            <a:pPr marL="360363" indent="-360363">
              <a:lnSpc>
                <a:spcPct val="80000"/>
              </a:lnSpc>
              <a:buFont typeface="Arial" charset="0"/>
              <a:buChar char="•"/>
            </a:pPr>
            <a:r>
              <a:rPr lang="fr-FR" sz="2000" dirty="0">
                <a:solidFill>
                  <a:srgbClr val="000099"/>
                </a:solidFill>
              </a:rPr>
              <a:t> Faux départ.</a:t>
            </a:r>
          </a:p>
          <a:p>
            <a:pPr marL="360363" indent="-360363">
              <a:lnSpc>
                <a:spcPct val="80000"/>
              </a:lnSpc>
              <a:buFont typeface="Arial" charset="0"/>
              <a:buChar char="•"/>
            </a:pPr>
            <a:r>
              <a:rPr lang="fr-FR" sz="2000" dirty="0">
                <a:solidFill>
                  <a:srgbClr val="000099"/>
                </a:solidFill>
              </a:rPr>
              <a:t> Remorquer le mannequin de manière non réglementaire.</a:t>
            </a:r>
          </a:p>
          <a:p>
            <a:pPr marL="360363" indent="-360363">
              <a:lnSpc>
                <a:spcPct val="80000"/>
              </a:lnSpc>
              <a:buFont typeface="Arial" charset="0"/>
              <a:buChar char="•"/>
            </a:pPr>
            <a:r>
              <a:rPr lang="fr-FR" sz="2000" dirty="0">
                <a:solidFill>
                  <a:srgbClr val="000099"/>
                </a:solidFill>
              </a:rPr>
              <a:t> Prendre appui sur n’importe quel équipement de la piscine.</a:t>
            </a:r>
          </a:p>
          <a:p>
            <a:pPr marL="360363" indent="-360363">
              <a:lnSpc>
                <a:spcPct val="80000"/>
              </a:lnSpc>
              <a:buFont typeface="Arial" charset="0"/>
              <a:buChar char="•"/>
            </a:pPr>
            <a:r>
              <a:rPr lang="fr-FR" sz="2000" dirty="0">
                <a:solidFill>
                  <a:srgbClr val="000099"/>
                </a:solidFill>
              </a:rPr>
              <a:t> Donner le mannequin : </a:t>
            </a:r>
          </a:p>
          <a:p>
            <a:pPr marL="461963" lvl="1" indent="-4763">
              <a:lnSpc>
                <a:spcPct val="80000"/>
              </a:lnSpc>
              <a:buFont typeface="Wingdings" pitchFamily="2" charset="2"/>
              <a:buChar char="Ø"/>
            </a:pPr>
            <a:r>
              <a:rPr lang="fr-FR" sz="2000" dirty="0">
                <a:solidFill>
                  <a:srgbClr val="000099"/>
                </a:solidFill>
              </a:rPr>
              <a:t> Avant ou au delà de la zone de transition.</a:t>
            </a:r>
          </a:p>
          <a:p>
            <a:pPr marL="461963" lvl="1" indent="-4763">
              <a:lnSpc>
                <a:spcPct val="80000"/>
              </a:lnSpc>
              <a:buFont typeface="Wingdings" pitchFamily="2" charset="2"/>
              <a:buChar char="Ø"/>
            </a:pPr>
            <a:r>
              <a:rPr lang="fr-FR" sz="2000" dirty="0">
                <a:solidFill>
                  <a:srgbClr val="000099"/>
                </a:solidFill>
              </a:rPr>
              <a:t> Avant que le deuxième sauveteur ait touché le mur de la piscine.</a:t>
            </a:r>
          </a:p>
          <a:p>
            <a:pPr marL="461963" lvl="1" indent="-4763">
              <a:lnSpc>
                <a:spcPct val="80000"/>
              </a:lnSpc>
              <a:buFont typeface="Wingdings" pitchFamily="2" charset="2"/>
              <a:buChar char="Ø"/>
            </a:pPr>
            <a:r>
              <a:rPr lang="fr-FR" sz="2000" dirty="0">
                <a:solidFill>
                  <a:srgbClr val="000099"/>
                </a:solidFill>
              </a:rPr>
              <a:t> Sans que le troisième sauveteur </a:t>
            </a:r>
            <a:r>
              <a:rPr lang="fr-FR" sz="2000" dirty="0" smtClean="0">
                <a:solidFill>
                  <a:srgbClr val="000099"/>
                </a:solidFill>
              </a:rPr>
              <a:t> </a:t>
            </a:r>
            <a:r>
              <a:rPr lang="fr-FR" sz="2000" dirty="0">
                <a:solidFill>
                  <a:srgbClr val="000099"/>
                </a:solidFill>
              </a:rPr>
              <a:t>soit en contact avec le bord de la piscine.</a:t>
            </a:r>
          </a:p>
          <a:p>
            <a:pPr marL="360363" indent="-360363">
              <a:lnSpc>
                <a:spcPct val="80000"/>
              </a:lnSpc>
              <a:buFont typeface="Arial" charset="0"/>
              <a:buChar char="•"/>
            </a:pPr>
            <a:r>
              <a:rPr lang="fr-FR" sz="2000" dirty="0">
                <a:solidFill>
                  <a:srgbClr val="000099"/>
                </a:solidFill>
              </a:rPr>
              <a:t> Si un troisième compétiteur aide pendant l’échange de mannequin opéré entre le compétiteur qui arrive et celui qui repart.</a:t>
            </a:r>
          </a:p>
          <a:p>
            <a:pPr marL="360363" indent="-360363">
              <a:lnSpc>
                <a:spcPct val="80000"/>
              </a:lnSpc>
              <a:buFont typeface="Arial" charset="0"/>
              <a:buChar char="•"/>
            </a:pPr>
            <a:r>
              <a:rPr lang="fr-FR" sz="2000" dirty="0">
                <a:solidFill>
                  <a:srgbClr val="000099"/>
                </a:solidFill>
              </a:rPr>
              <a:t> Lâcher le mannequin avant que le compétiteur suivant ne l’ait attrapé.</a:t>
            </a:r>
          </a:p>
          <a:p>
            <a:pPr marL="360363" indent="-360363">
              <a:lnSpc>
                <a:spcPct val="80000"/>
              </a:lnSpc>
              <a:buFont typeface="Arial" charset="0"/>
              <a:buChar char="•"/>
            </a:pPr>
            <a:r>
              <a:rPr lang="fr-FR" sz="2000" dirty="0">
                <a:solidFill>
                  <a:srgbClr val="000099"/>
                </a:solidFill>
              </a:rPr>
              <a:t> Lâcher le mannequin avant de toucher le mur de la piscine.</a:t>
            </a:r>
          </a:p>
          <a:p>
            <a:pPr marL="360363" indent="-360363">
              <a:lnSpc>
                <a:spcPct val="80000"/>
              </a:lnSpc>
              <a:buFont typeface="Arial" charset="0"/>
              <a:buChar char="•"/>
            </a:pPr>
            <a:r>
              <a:rPr lang="fr-FR" sz="2000" dirty="0">
                <a:solidFill>
                  <a:srgbClr val="000099"/>
                </a:solidFill>
              </a:rPr>
              <a:t> Ne pas toucher le mur d'arrivée.</a:t>
            </a:r>
          </a:p>
          <a:p>
            <a:pPr marL="360363" indent="-360363">
              <a:lnSpc>
                <a:spcPct val="80000"/>
              </a:lnSpc>
              <a:buFont typeface="Arial" charset="0"/>
              <a:buChar char="•"/>
            </a:pPr>
            <a:r>
              <a:rPr lang="fr-FR" sz="2000" dirty="0">
                <a:solidFill>
                  <a:srgbClr val="000099"/>
                </a:solidFill>
              </a:rPr>
              <a:t> Si un des compétiteurs fait 2 ou plusieurs parcours de 25m.</a:t>
            </a:r>
          </a:p>
        </p:txBody>
      </p:sp>
      <p:sp>
        <p:nvSpPr>
          <p:cNvPr id="7" name="Rectangle 2"/>
          <p:cNvSpPr txBox="1">
            <a:spLocks noChangeArrowheads="1"/>
          </p:cNvSpPr>
          <p:nvPr/>
        </p:nvSpPr>
        <p:spPr bwMode="auto">
          <a:xfrm>
            <a:off x="468313" y="188913"/>
            <a:ext cx="8242300"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4 x 25 m relais Mannequin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7173"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2E8987A1-611A-4701-A8F3-BFC47DEA44F4}" type="slidenum">
              <a:rPr lang="fr-FR">
                <a:solidFill>
                  <a:schemeClr val="tx1">
                    <a:tint val="75000"/>
                  </a:schemeClr>
                </a:solidFill>
                <a:latin typeface="+mn-lt"/>
                <a:ea typeface="+mn-ea"/>
              </a:rPr>
              <a:pPr algn="ctr" fontAlgn="auto">
                <a:spcBef>
                  <a:spcPts val="0"/>
                </a:spcBef>
                <a:spcAft>
                  <a:spcPts val="0"/>
                </a:spcAft>
                <a:defRPr/>
              </a:pPr>
              <a:t>39</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1979613" y="577850"/>
            <a:ext cx="5472112"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Relais Obstacle 4 x 50m </a:t>
            </a:r>
          </a:p>
        </p:txBody>
      </p:sp>
      <p:sp>
        <p:nvSpPr>
          <p:cNvPr id="7176" name="Rectangle 3"/>
          <p:cNvSpPr txBox="1">
            <a:spLocks noChangeArrowheads="1"/>
          </p:cNvSpPr>
          <p:nvPr/>
        </p:nvSpPr>
        <p:spPr bwMode="auto">
          <a:xfrm>
            <a:off x="323850" y="2197100"/>
            <a:ext cx="8496300" cy="1663700"/>
          </a:xfrm>
          <a:prstGeom prst="rect">
            <a:avLst/>
          </a:prstGeom>
          <a:noFill/>
          <a:ln w="9525">
            <a:noFill/>
            <a:miter lim="800000"/>
            <a:headEnd/>
            <a:tailEnd/>
          </a:ln>
        </p:spPr>
        <p:txBody>
          <a:bodyPr/>
          <a:lstStyle/>
          <a:p>
            <a:pPr algn="just" eaLnBrk="0" hangingPunct="0">
              <a:lnSpc>
                <a:spcPct val="90000"/>
              </a:lnSpc>
              <a:spcBef>
                <a:spcPct val="20000"/>
              </a:spcBef>
            </a:pPr>
            <a:r>
              <a:rPr lang="fr-FR" sz="3000">
                <a:solidFill>
                  <a:srgbClr val="000099"/>
                </a:solidFill>
              </a:rPr>
              <a:t>Quatre Nageurs Sauveteurs viennent au secours de la personne en détresse en unissant leurs compétences individuelles et en utilisant leur équipement propre, dans un temps minimum</a:t>
            </a:r>
          </a:p>
        </p:txBody>
      </p:sp>
      <p:grpSp>
        <p:nvGrpSpPr>
          <p:cNvPr id="7177" name="Group 4"/>
          <p:cNvGrpSpPr>
            <a:grpSpLocks/>
          </p:cNvGrpSpPr>
          <p:nvPr/>
        </p:nvGrpSpPr>
        <p:grpSpPr bwMode="auto">
          <a:xfrm>
            <a:off x="1258888" y="4167188"/>
            <a:ext cx="6629400" cy="2286000"/>
            <a:chOff x="801" y="6844"/>
            <a:chExt cx="10440" cy="3600"/>
          </a:xfrm>
        </p:grpSpPr>
        <p:grpSp>
          <p:nvGrpSpPr>
            <p:cNvPr id="7178" name="Group 5"/>
            <p:cNvGrpSpPr>
              <a:grpSpLocks/>
            </p:cNvGrpSpPr>
            <p:nvPr/>
          </p:nvGrpSpPr>
          <p:grpSpPr bwMode="auto">
            <a:xfrm>
              <a:off x="801" y="6844"/>
              <a:ext cx="10440" cy="3600"/>
              <a:chOff x="81" y="9379"/>
              <a:chExt cx="11640" cy="4078"/>
            </a:xfrm>
          </p:grpSpPr>
          <p:grpSp>
            <p:nvGrpSpPr>
              <p:cNvPr id="7195" name="Group 6"/>
              <p:cNvGrpSpPr>
                <a:grpSpLocks/>
              </p:cNvGrpSpPr>
              <p:nvPr/>
            </p:nvGrpSpPr>
            <p:grpSpPr bwMode="auto">
              <a:xfrm>
                <a:off x="81" y="9379"/>
                <a:ext cx="11640" cy="4078"/>
                <a:chOff x="81" y="9379"/>
                <a:chExt cx="11640" cy="4078"/>
              </a:xfrm>
            </p:grpSpPr>
            <p:grpSp>
              <p:nvGrpSpPr>
                <p:cNvPr id="7202" name="Group 7"/>
                <p:cNvGrpSpPr>
                  <a:grpSpLocks/>
                </p:cNvGrpSpPr>
                <p:nvPr/>
              </p:nvGrpSpPr>
              <p:grpSpPr bwMode="auto">
                <a:xfrm>
                  <a:off x="81" y="9379"/>
                  <a:ext cx="11640" cy="4078"/>
                  <a:chOff x="321" y="5944"/>
                  <a:chExt cx="11640" cy="4078"/>
                </a:xfrm>
              </p:grpSpPr>
              <p:sp>
                <p:nvSpPr>
                  <p:cNvPr id="7204" name="Oval 8"/>
                  <p:cNvSpPr>
                    <a:spLocks noChangeArrowheads="1"/>
                  </p:cNvSpPr>
                  <p:nvPr/>
                </p:nvSpPr>
                <p:spPr bwMode="auto">
                  <a:xfrm>
                    <a:off x="321" y="5944"/>
                    <a:ext cx="11640" cy="4078"/>
                  </a:xfrm>
                  <a:prstGeom prst="ellipse">
                    <a:avLst/>
                  </a:prstGeom>
                  <a:solidFill>
                    <a:srgbClr val="FFCC99"/>
                  </a:solidFill>
                  <a:ln w="9525">
                    <a:noFill/>
                    <a:round/>
                    <a:headEnd/>
                    <a:tailEnd/>
                  </a:ln>
                </p:spPr>
                <p:txBody>
                  <a:bodyPr/>
                  <a:lstStyle/>
                  <a:p>
                    <a:endParaRPr lang="fr-FR"/>
                  </a:p>
                </p:txBody>
              </p:sp>
              <p:sp>
                <p:nvSpPr>
                  <p:cNvPr id="7205" name="AutoShape 9"/>
                  <p:cNvSpPr>
                    <a:spLocks noChangeArrowheads="1"/>
                  </p:cNvSpPr>
                  <p:nvPr/>
                </p:nvSpPr>
                <p:spPr bwMode="auto">
                  <a:xfrm>
                    <a:off x="1701" y="7248"/>
                    <a:ext cx="9000" cy="1467"/>
                  </a:xfrm>
                  <a:prstGeom prst="parallelogram">
                    <a:avLst>
                      <a:gd name="adj" fmla="val 153374"/>
                    </a:avLst>
                  </a:prstGeom>
                  <a:solidFill>
                    <a:srgbClr val="CCFFFF"/>
                  </a:solidFill>
                  <a:ln w="76200">
                    <a:solidFill>
                      <a:srgbClr val="000000"/>
                    </a:solidFill>
                    <a:miter lim="800000"/>
                    <a:headEnd/>
                    <a:tailEnd/>
                  </a:ln>
                </p:spPr>
                <p:txBody>
                  <a:bodyPr/>
                  <a:lstStyle/>
                  <a:p>
                    <a:endParaRPr lang="fr-FR"/>
                  </a:p>
                </p:txBody>
              </p:sp>
              <p:sp>
                <p:nvSpPr>
                  <p:cNvPr id="7206" name="Line 10"/>
                  <p:cNvSpPr>
                    <a:spLocks noChangeShapeType="1"/>
                  </p:cNvSpPr>
                  <p:nvPr/>
                </p:nvSpPr>
                <p:spPr bwMode="auto">
                  <a:xfrm>
                    <a:off x="2361" y="8389"/>
                    <a:ext cx="6480" cy="0"/>
                  </a:xfrm>
                  <a:prstGeom prst="line">
                    <a:avLst/>
                  </a:prstGeom>
                  <a:noFill/>
                  <a:ln w="15875">
                    <a:solidFill>
                      <a:srgbClr val="000000"/>
                    </a:solidFill>
                    <a:prstDash val="sysDot"/>
                    <a:round/>
                    <a:headEnd/>
                    <a:tailEnd/>
                  </a:ln>
                </p:spPr>
                <p:txBody>
                  <a:bodyPr/>
                  <a:lstStyle/>
                  <a:p>
                    <a:endParaRPr lang="fr-FR"/>
                  </a:p>
                </p:txBody>
              </p:sp>
              <p:sp>
                <p:nvSpPr>
                  <p:cNvPr id="7207" name="Line 11"/>
                  <p:cNvSpPr>
                    <a:spLocks noChangeShapeType="1"/>
                  </p:cNvSpPr>
                  <p:nvPr/>
                </p:nvSpPr>
                <p:spPr bwMode="auto">
                  <a:xfrm>
                    <a:off x="3681" y="7574"/>
                    <a:ext cx="6480" cy="0"/>
                  </a:xfrm>
                  <a:prstGeom prst="line">
                    <a:avLst/>
                  </a:prstGeom>
                  <a:noFill/>
                  <a:ln w="15875">
                    <a:solidFill>
                      <a:srgbClr val="000000"/>
                    </a:solidFill>
                    <a:prstDash val="sysDot"/>
                    <a:round/>
                    <a:headEnd/>
                    <a:tailEnd/>
                  </a:ln>
                </p:spPr>
                <p:txBody>
                  <a:bodyPr/>
                  <a:lstStyle/>
                  <a:p>
                    <a:endParaRPr lang="fr-FR"/>
                  </a:p>
                </p:txBody>
              </p:sp>
              <p:sp>
                <p:nvSpPr>
                  <p:cNvPr id="7208" name="Line 12"/>
                  <p:cNvSpPr>
                    <a:spLocks noChangeShapeType="1"/>
                  </p:cNvSpPr>
                  <p:nvPr/>
                </p:nvSpPr>
                <p:spPr bwMode="auto">
                  <a:xfrm>
                    <a:off x="4041" y="6433"/>
                    <a:ext cx="0" cy="815"/>
                  </a:xfrm>
                  <a:prstGeom prst="line">
                    <a:avLst/>
                  </a:prstGeom>
                  <a:noFill/>
                  <a:ln w="9525">
                    <a:solidFill>
                      <a:srgbClr val="000000"/>
                    </a:solidFill>
                    <a:round/>
                    <a:headEnd/>
                    <a:tailEnd/>
                  </a:ln>
                </p:spPr>
                <p:txBody>
                  <a:bodyPr/>
                  <a:lstStyle/>
                  <a:p>
                    <a:endParaRPr lang="fr-FR"/>
                  </a:p>
                </p:txBody>
              </p:sp>
              <p:sp>
                <p:nvSpPr>
                  <p:cNvPr id="7209" name="Line 13"/>
                  <p:cNvSpPr>
                    <a:spLocks noChangeShapeType="1"/>
                  </p:cNvSpPr>
                  <p:nvPr/>
                </p:nvSpPr>
                <p:spPr bwMode="auto">
                  <a:xfrm>
                    <a:off x="10881" y="6433"/>
                    <a:ext cx="0" cy="815"/>
                  </a:xfrm>
                  <a:prstGeom prst="line">
                    <a:avLst/>
                  </a:prstGeom>
                  <a:noFill/>
                  <a:ln w="9525">
                    <a:solidFill>
                      <a:srgbClr val="000000"/>
                    </a:solidFill>
                    <a:round/>
                    <a:headEnd/>
                    <a:tailEnd/>
                  </a:ln>
                </p:spPr>
                <p:txBody>
                  <a:bodyPr/>
                  <a:lstStyle/>
                  <a:p>
                    <a:endParaRPr lang="fr-FR"/>
                  </a:p>
                </p:txBody>
              </p:sp>
              <p:sp>
                <p:nvSpPr>
                  <p:cNvPr id="7210" name="Line 14"/>
                  <p:cNvSpPr>
                    <a:spLocks noChangeShapeType="1"/>
                  </p:cNvSpPr>
                  <p:nvPr/>
                </p:nvSpPr>
                <p:spPr bwMode="auto">
                  <a:xfrm flipV="1">
                    <a:off x="9321" y="6922"/>
                    <a:ext cx="0" cy="326"/>
                  </a:xfrm>
                  <a:prstGeom prst="line">
                    <a:avLst/>
                  </a:prstGeom>
                  <a:noFill/>
                  <a:ln w="9525">
                    <a:solidFill>
                      <a:srgbClr val="000000"/>
                    </a:solidFill>
                    <a:round/>
                    <a:headEnd/>
                    <a:tailEnd/>
                  </a:ln>
                </p:spPr>
                <p:txBody>
                  <a:bodyPr/>
                  <a:lstStyle/>
                  <a:p>
                    <a:endParaRPr lang="fr-FR"/>
                  </a:p>
                </p:txBody>
              </p:sp>
              <p:sp>
                <p:nvSpPr>
                  <p:cNvPr id="7211" name="Line 15"/>
                  <p:cNvSpPr>
                    <a:spLocks noChangeShapeType="1"/>
                  </p:cNvSpPr>
                  <p:nvPr/>
                </p:nvSpPr>
                <p:spPr bwMode="auto">
                  <a:xfrm>
                    <a:off x="4041" y="6759"/>
                    <a:ext cx="6840" cy="0"/>
                  </a:xfrm>
                  <a:prstGeom prst="line">
                    <a:avLst/>
                  </a:prstGeom>
                  <a:noFill/>
                  <a:ln w="9525">
                    <a:solidFill>
                      <a:srgbClr val="000000"/>
                    </a:solidFill>
                    <a:round/>
                    <a:headEnd type="triangle" w="med" len="med"/>
                    <a:tailEnd type="triangle" w="med" len="med"/>
                  </a:ln>
                </p:spPr>
                <p:txBody>
                  <a:bodyPr/>
                  <a:lstStyle/>
                  <a:p>
                    <a:endParaRPr lang="fr-FR"/>
                  </a:p>
                </p:txBody>
              </p:sp>
              <p:sp>
                <p:nvSpPr>
                  <p:cNvPr id="7212" name="Line 16"/>
                  <p:cNvSpPr>
                    <a:spLocks noChangeShapeType="1"/>
                  </p:cNvSpPr>
                  <p:nvPr/>
                </p:nvSpPr>
                <p:spPr bwMode="auto">
                  <a:xfrm>
                    <a:off x="4101" y="7024"/>
                    <a:ext cx="1440" cy="0"/>
                  </a:xfrm>
                  <a:prstGeom prst="line">
                    <a:avLst/>
                  </a:prstGeom>
                  <a:noFill/>
                  <a:ln w="9525">
                    <a:solidFill>
                      <a:srgbClr val="000000"/>
                    </a:solidFill>
                    <a:round/>
                    <a:headEnd type="triangle" w="med" len="med"/>
                    <a:tailEnd type="triangle" w="med" len="med"/>
                  </a:ln>
                </p:spPr>
                <p:txBody>
                  <a:bodyPr/>
                  <a:lstStyle/>
                  <a:p>
                    <a:endParaRPr lang="fr-FR"/>
                  </a:p>
                </p:txBody>
              </p:sp>
              <p:sp>
                <p:nvSpPr>
                  <p:cNvPr id="7213" name="Text Box 17"/>
                  <p:cNvSpPr txBox="1">
                    <a:spLocks noChangeArrowheads="1"/>
                  </p:cNvSpPr>
                  <p:nvPr/>
                </p:nvSpPr>
                <p:spPr bwMode="auto">
                  <a:xfrm>
                    <a:off x="7521" y="6425"/>
                    <a:ext cx="1145" cy="334"/>
                  </a:xfrm>
                  <a:prstGeom prst="rect">
                    <a:avLst/>
                  </a:prstGeom>
                  <a:noFill/>
                  <a:ln w="9525">
                    <a:noFill/>
                    <a:miter lim="800000"/>
                    <a:headEnd/>
                    <a:tailEnd/>
                  </a:ln>
                </p:spPr>
                <p:txBody>
                  <a:bodyPr/>
                  <a:lstStyle/>
                  <a:p>
                    <a:r>
                      <a:rPr lang="fr-FR" sz="1000"/>
                      <a:t>50 m.</a:t>
                    </a:r>
                  </a:p>
                </p:txBody>
              </p:sp>
              <p:sp>
                <p:nvSpPr>
                  <p:cNvPr id="7214" name="Text Box 18"/>
                  <p:cNvSpPr txBox="1">
                    <a:spLocks noChangeArrowheads="1"/>
                  </p:cNvSpPr>
                  <p:nvPr/>
                </p:nvSpPr>
                <p:spPr bwMode="auto">
                  <a:xfrm>
                    <a:off x="4461" y="6690"/>
                    <a:ext cx="1717" cy="334"/>
                  </a:xfrm>
                  <a:prstGeom prst="rect">
                    <a:avLst/>
                  </a:prstGeom>
                  <a:noFill/>
                  <a:ln w="9525">
                    <a:noFill/>
                    <a:miter lim="800000"/>
                    <a:headEnd/>
                    <a:tailEnd/>
                  </a:ln>
                </p:spPr>
                <p:txBody>
                  <a:bodyPr/>
                  <a:lstStyle/>
                  <a:p>
                    <a:r>
                      <a:rPr lang="fr-FR" sz="1000"/>
                      <a:t>12,50 m.</a:t>
                    </a:r>
                  </a:p>
                </p:txBody>
              </p:sp>
              <p:graphicFrame>
                <p:nvGraphicFramePr>
                  <p:cNvPr id="7170" name="Object 2"/>
                  <p:cNvGraphicFramePr>
                    <a:graphicFrameLocks noChangeAspect="1"/>
                  </p:cNvGraphicFramePr>
                  <p:nvPr/>
                </p:nvGraphicFramePr>
                <p:xfrm>
                  <a:off x="6921" y="7744"/>
                  <a:ext cx="576" cy="253"/>
                </p:xfrm>
                <a:graphic>
                  <a:graphicData uri="http://schemas.openxmlformats.org/presentationml/2006/ole">
                    <p:oleObj spid="_x0000_s7170" r:id="rId5" imgW="1843200" imgH="810000" progId="">
                      <p:embed/>
                    </p:oleObj>
                  </a:graphicData>
                </a:graphic>
              </p:graphicFrame>
              <p:sp>
                <p:nvSpPr>
                  <p:cNvPr id="7215" name="Line 20"/>
                  <p:cNvSpPr>
                    <a:spLocks noChangeShapeType="1"/>
                  </p:cNvSpPr>
                  <p:nvPr/>
                </p:nvSpPr>
                <p:spPr bwMode="auto">
                  <a:xfrm>
                    <a:off x="5541" y="7024"/>
                    <a:ext cx="3780" cy="0"/>
                  </a:xfrm>
                  <a:prstGeom prst="line">
                    <a:avLst/>
                  </a:prstGeom>
                  <a:noFill/>
                  <a:ln w="9525">
                    <a:solidFill>
                      <a:srgbClr val="000000"/>
                    </a:solidFill>
                    <a:round/>
                    <a:headEnd type="triangle" w="med" len="med"/>
                    <a:tailEnd type="triangle" w="med" len="med"/>
                  </a:ln>
                </p:spPr>
                <p:txBody>
                  <a:bodyPr/>
                  <a:lstStyle/>
                  <a:p>
                    <a:endParaRPr lang="fr-FR"/>
                  </a:p>
                </p:txBody>
              </p:sp>
              <p:sp>
                <p:nvSpPr>
                  <p:cNvPr id="7216" name="Text Box 21"/>
                  <p:cNvSpPr txBox="1">
                    <a:spLocks noChangeArrowheads="1"/>
                  </p:cNvSpPr>
                  <p:nvPr/>
                </p:nvSpPr>
                <p:spPr bwMode="auto">
                  <a:xfrm>
                    <a:off x="6981" y="6655"/>
                    <a:ext cx="1717" cy="369"/>
                  </a:xfrm>
                  <a:prstGeom prst="rect">
                    <a:avLst/>
                  </a:prstGeom>
                  <a:noFill/>
                  <a:ln w="9525">
                    <a:noFill/>
                    <a:miter lim="800000"/>
                    <a:headEnd/>
                    <a:tailEnd/>
                  </a:ln>
                </p:spPr>
                <p:txBody>
                  <a:bodyPr/>
                  <a:lstStyle/>
                  <a:p>
                    <a:r>
                      <a:rPr lang="fr-FR" sz="1000"/>
                      <a:t>25 m</a:t>
                    </a:r>
                  </a:p>
                </p:txBody>
              </p:sp>
              <p:graphicFrame>
                <p:nvGraphicFramePr>
                  <p:cNvPr id="7171" name="Object 3"/>
                  <p:cNvGraphicFramePr>
                    <a:graphicFrameLocks noChangeAspect="1"/>
                  </p:cNvGraphicFramePr>
                  <p:nvPr/>
                </p:nvGraphicFramePr>
                <p:xfrm>
                  <a:off x="2841" y="7867"/>
                  <a:ext cx="744" cy="417"/>
                </p:xfrm>
                <a:graphic>
                  <a:graphicData uri="http://schemas.openxmlformats.org/presentationml/2006/ole">
                    <p:oleObj spid="_x0000_s7171" r:id="rId6" imgW="1512000" imgH="923760" progId="">
                      <p:embed/>
                    </p:oleObj>
                  </a:graphicData>
                </a:graphic>
              </p:graphicFrame>
              <p:sp>
                <p:nvSpPr>
                  <p:cNvPr id="7217" name="AutoShape 23"/>
                  <p:cNvSpPr>
                    <a:spLocks noChangeArrowheads="1"/>
                  </p:cNvSpPr>
                  <p:nvPr/>
                </p:nvSpPr>
                <p:spPr bwMode="auto">
                  <a:xfrm>
                    <a:off x="4101" y="8104"/>
                    <a:ext cx="1080" cy="360"/>
                  </a:xfrm>
                  <a:prstGeom prst="curvedUpArrow">
                    <a:avLst>
                      <a:gd name="adj1" fmla="val 15556"/>
                      <a:gd name="adj2" fmla="val 120000"/>
                      <a:gd name="adj3" fmla="val 30278"/>
                    </a:avLst>
                  </a:prstGeom>
                  <a:solidFill>
                    <a:srgbClr val="FFFFFF"/>
                  </a:solidFill>
                  <a:ln w="9525">
                    <a:solidFill>
                      <a:srgbClr val="000000"/>
                    </a:solidFill>
                    <a:miter lim="800000"/>
                    <a:headEnd/>
                    <a:tailEnd/>
                  </a:ln>
                </p:spPr>
                <p:txBody>
                  <a:bodyPr/>
                  <a:lstStyle/>
                  <a:p>
                    <a:endParaRPr lang="fr-FR"/>
                  </a:p>
                </p:txBody>
              </p:sp>
              <p:sp>
                <p:nvSpPr>
                  <p:cNvPr id="7218" name="AutoShape 24"/>
                  <p:cNvSpPr>
                    <a:spLocks noChangeArrowheads="1"/>
                  </p:cNvSpPr>
                  <p:nvPr/>
                </p:nvSpPr>
                <p:spPr bwMode="auto">
                  <a:xfrm>
                    <a:off x="7521" y="8104"/>
                    <a:ext cx="1080" cy="360"/>
                  </a:xfrm>
                  <a:prstGeom prst="curvedUpArrow">
                    <a:avLst>
                      <a:gd name="adj1" fmla="val 15556"/>
                      <a:gd name="adj2" fmla="val 120000"/>
                      <a:gd name="adj3" fmla="val 30278"/>
                    </a:avLst>
                  </a:prstGeom>
                  <a:solidFill>
                    <a:srgbClr val="FFFFFF"/>
                  </a:solidFill>
                  <a:ln w="9525">
                    <a:solidFill>
                      <a:srgbClr val="000000"/>
                    </a:solidFill>
                    <a:miter lim="800000"/>
                    <a:headEnd/>
                    <a:tailEnd/>
                  </a:ln>
                </p:spPr>
                <p:txBody>
                  <a:bodyPr/>
                  <a:lstStyle/>
                  <a:p>
                    <a:endParaRPr lang="fr-FR"/>
                  </a:p>
                </p:txBody>
              </p:sp>
              <p:sp>
                <p:nvSpPr>
                  <p:cNvPr id="7219" name="AutoShape 25"/>
                  <p:cNvSpPr>
                    <a:spLocks noChangeArrowheads="1"/>
                  </p:cNvSpPr>
                  <p:nvPr/>
                </p:nvSpPr>
                <p:spPr bwMode="auto">
                  <a:xfrm flipH="1">
                    <a:off x="8061" y="7564"/>
                    <a:ext cx="1080" cy="360"/>
                  </a:xfrm>
                  <a:prstGeom prst="curvedUpArrow">
                    <a:avLst>
                      <a:gd name="adj1" fmla="val 15556"/>
                      <a:gd name="adj2" fmla="val 120000"/>
                      <a:gd name="adj3" fmla="val 30278"/>
                    </a:avLst>
                  </a:prstGeom>
                  <a:solidFill>
                    <a:srgbClr val="FFFFFF"/>
                  </a:solidFill>
                  <a:ln w="9525">
                    <a:solidFill>
                      <a:srgbClr val="000000"/>
                    </a:solidFill>
                    <a:miter lim="800000"/>
                    <a:headEnd/>
                    <a:tailEnd/>
                  </a:ln>
                </p:spPr>
                <p:txBody>
                  <a:bodyPr/>
                  <a:lstStyle/>
                  <a:p>
                    <a:endParaRPr lang="fr-FR"/>
                  </a:p>
                </p:txBody>
              </p:sp>
              <p:sp>
                <p:nvSpPr>
                  <p:cNvPr id="7220" name="AutoShape 26"/>
                  <p:cNvSpPr>
                    <a:spLocks noChangeArrowheads="1"/>
                  </p:cNvSpPr>
                  <p:nvPr/>
                </p:nvSpPr>
                <p:spPr bwMode="auto">
                  <a:xfrm flipH="1">
                    <a:off x="4461" y="7564"/>
                    <a:ext cx="1080" cy="360"/>
                  </a:xfrm>
                  <a:prstGeom prst="curvedUpArrow">
                    <a:avLst>
                      <a:gd name="adj1" fmla="val 15556"/>
                      <a:gd name="adj2" fmla="val 120000"/>
                      <a:gd name="adj3" fmla="val 30278"/>
                    </a:avLst>
                  </a:prstGeom>
                  <a:solidFill>
                    <a:srgbClr val="FFFFFF"/>
                  </a:solidFill>
                  <a:ln w="9525">
                    <a:solidFill>
                      <a:srgbClr val="000000"/>
                    </a:solidFill>
                    <a:miter lim="800000"/>
                    <a:headEnd/>
                    <a:tailEnd/>
                  </a:ln>
                </p:spPr>
                <p:txBody>
                  <a:bodyPr/>
                  <a:lstStyle/>
                  <a:p>
                    <a:endParaRPr lang="fr-FR"/>
                  </a:p>
                </p:txBody>
              </p:sp>
              <p:sp>
                <p:nvSpPr>
                  <p:cNvPr id="7221" name="AutoShape 27"/>
                  <p:cNvSpPr>
                    <a:spLocks noChangeArrowheads="1"/>
                  </p:cNvSpPr>
                  <p:nvPr/>
                </p:nvSpPr>
                <p:spPr bwMode="auto">
                  <a:xfrm rot="8595687">
                    <a:off x="7161" y="7744"/>
                    <a:ext cx="2340" cy="360"/>
                  </a:xfrm>
                  <a:prstGeom prst="flowChartTerminator">
                    <a:avLst/>
                  </a:prstGeom>
                  <a:solidFill>
                    <a:srgbClr val="FF0000"/>
                  </a:solidFill>
                  <a:ln w="9525">
                    <a:solidFill>
                      <a:srgbClr val="000000"/>
                    </a:solidFill>
                    <a:miter lim="800000"/>
                    <a:headEnd/>
                    <a:tailEnd/>
                  </a:ln>
                </p:spPr>
                <p:txBody>
                  <a:bodyPr/>
                  <a:lstStyle/>
                  <a:p>
                    <a:endParaRPr lang="fr-FR"/>
                  </a:p>
                </p:txBody>
              </p:sp>
              <p:sp>
                <p:nvSpPr>
                  <p:cNvPr id="7222" name="Line 28"/>
                  <p:cNvSpPr>
                    <a:spLocks noChangeShapeType="1"/>
                  </p:cNvSpPr>
                  <p:nvPr/>
                </p:nvSpPr>
                <p:spPr bwMode="auto">
                  <a:xfrm>
                    <a:off x="5181" y="8104"/>
                    <a:ext cx="2340" cy="0"/>
                  </a:xfrm>
                  <a:prstGeom prst="line">
                    <a:avLst/>
                  </a:prstGeom>
                  <a:noFill/>
                  <a:ln w="9525">
                    <a:solidFill>
                      <a:srgbClr val="000000"/>
                    </a:solidFill>
                    <a:round/>
                    <a:headEnd/>
                    <a:tailEnd type="triangle" w="med" len="med"/>
                  </a:ln>
                </p:spPr>
                <p:txBody>
                  <a:bodyPr/>
                  <a:lstStyle/>
                  <a:p>
                    <a:endParaRPr lang="fr-FR"/>
                  </a:p>
                </p:txBody>
              </p:sp>
              <p:sp>
                <p:nvSpPr>
                  <p:cNvPr id="7223" name="Line 29"/>
                  <p:cNvSpPr>
                    <a:spLocks noChangeShapeType="1"/>
                  </p:cNvSpPr>
                  <p:nvPr/>
                </p:nvSpPr>
                <p:spPr bwMode="auto">
                  <a:xfrm flipH="1">
                    <a:off x="5541" y="7744"/>
                    <a:ext cx="2340" cy="0"/>
                  </a:xfrm>
                  <a:prstGeom prst="line">
                    <a:avLst/>
                  </a:prstGeom>
                  <a:noFill/>
                  <a:ln w="9525">
                    <a:solidFill>
                      <a:srgbClr val="000000"/>
                    </a:solidFill>
                    <a:round/>
                    <a:headEnd/>
                    <a:tailEnd type="triangle" w="med" len="med"/>
                  </a:ln>
                </p:spPr>
                <p:txBody>
                  <a:bodyPr/>
                  <a:lstStyle/>
                  <a:p>
                    <a:endParaRPr lang="fr-FR"/>
                  </a:p>
                </p:txBody>
              </p:sp>
              <p:sp>
                <p:nvSpPr>
                  <p:cNvPr id="7224" name="Line 30"/>
                  <p:cNvSpPr>
                    <a:spLocks noChangeShapeType="1"/>
                  </p:cNvSpPr>
                  <p:nvPr/>
                </p:nvSpPr>
                <p:spPr bwMode="auto">
                  <a:xfrm flipH="1">
                    <a:off x="3561" y="7744"/>
                    <a:ext cx="900" cy="0"/>
                  </a:xfrm>
                  <a:prstGeom prst="line">
                    <a:avLst/>
                  </a:prstGeom>
                  <a:noFill/>
                  <a:ln w="9525">
                    <a:solidFill>
                      <a:srgbClr val="000000"/>
                    </a:solidFill>
                    <a:round/>
                    <a:headEnd/>
                    <a:tailEnd type="triangle" w="med" len="med"/>
                  </a:ln>
                </p:spPr>
                <p:txBody>
                  <a:bodyPr/>
                  <a:lstStyle/>
                  <a:p>
                    <a:endParaRPr lang="fr-FR"/>
                  </a:p>
                </p:txBody>
              </p:sp>
              <p:sp>
                <p:nvSpPr>
                  <p:cNvPr id="7225" name="Line 31"/>
                  <p:cNvSpPr>
                    <a:spLocks noChangeShapeType="1"/>
                  </p:cNvSpPr>
                  <p:nvPr/>
                </p:nvSpPr>
                <p:spPr bwMode="auto">
                  <a:xfrm flipH="1">
                    <a:off x="9141" y="7744"/>
                    <a:ext cx="540" cy="0"/>
                  </a:xfrm>
                  <a:prstGeom prst="line">
                    <a:avLst/>
                  </a:prstGeom>
                  <a:noFill/>
                  <a:ln w="9525">
                    <a:solidFill>
                      <a:srgbClr val="000000"/>
                    </a:solidFill>
                    <a:round/>
                    <a:headEnd/>
                    <a:tailEnd type="triangle" w="med" len="med"/>
                  </a:ln>
                </p:spPr>
                <p:txBody>
                  <a:bodyPr/>
                  <a:lstStyle/>
                  <a:p>
                    <a:endParaRPr lang="fr-FR"/>
                  </a:p>
                </p:txBody>
              </p:sp>
              <p:sp>
                <p:nvSpPr>
                  <p:cNvPr id="7226" name="Line 32"/>
                  <p:cNvSpPr>
                    <a:spLocks noChangeShapeType="1"/>
                  </p:cNvSpPr>
                  <p:nvPr/>
                </p:nvSpPr>
                <p:spPr bwMode="auto">
                  <a:xfrm>
                    <a:off x="8601" y="8104"/>
                    <a:ext cx="540" cy="0"/>
                  </a:xfrm>
                  <a:prstGeom prst="line">
                    <a:avLst/>
                  </a:prstGeom>
                  <a:noFill/>
                  <a:ln w="9525">
                    <a:solidFill>
                      <a:srgbClr val="000000"/>
                    </a:solidFill>
                    <a:round/>
                    <a:headEnd/>
                    <a:tailEnd type="triangle" w="med" len="med"/>
                  </a:ln>
                </p:spPr>
                <p:txBody>
                  <a:bodyPr/>
                  <a:lstStyle/>
                  <a:p>
                    <a:endParaRPr lang="fr-FR"/>
                  </a:p>
                </p:txBody>
              </p:sp>
            </p:grpSp>
            <p:sp>
              <p:nvSpPr>
                <p:cNvPr id="7203" name="AutoShape 33"/>
                <p:cNvSpPr>
                  <a:spLocks noChangeArrowheads="1"/>
                </p:cNvSpPr>
                <p:nvPr/>
              </p:nvSpPr>
              <p:spPr bwMode="auto">
                <a:xfrm rot="8595687">
                  <a:off x="3321" y="11164"/>
                  <a:ext cx="2340" cy="360"/>
                </a:xfrm>
                <a:prstGeom prst="flowChartTerminator">
                  <a:avLst/>
                </a:prstGeom>
                <a:solidFill>
                  <a:srgbClr val="FF0000"/>
                </a:solidFill>
                <a:ln w="9525">
                  <a:solidFill>
                    <a:srgbClr val="000000"/>
                  </a:solidFill>
                  <a:miter lim="800000"/>
                  <a:headEnd/>
                  <a:tailEnd/>
                </a:ln>
              </p:spPr>
              <p:txBody>
                <a:bodyPr/>
                <a:lstStyle/>
                <a:p>
                  <a:endParaRPr lang="fr-FR"/>
                </a:p>
              </p:txBody>
            </p:sp>
          </p:grpSp>
          <p:grpSp>
            <p:nvGrpSpPr>
              <p:cNvPr id="7196" name="Group 34"/>
              <p:cNvGrpSpPr>
                <a:grpSpLocks/>
              </p:cNvGrpSpPr>
              <p:nvPr/>
            </p:nvGrpSpPr>
            <p:grpSpPr bwMode="auto">
              <a:xfrm>
                <a:off x="1341" y="10580"/>
                <a:ext cx="2460" cy="1304"/>
                <a:chOff x="1581" y="7085"/>
                <a:chExt cx="2460" cy="1304"/>
              </a:xfrm>
            </p:grpSpPr>
            <p:sp>
              <p:nvSpPr>
                <p:cNvPr id="7197" name="AutoShape 35"/>
                <p:cNvSpPr>
                  <a:spLocks noChangeArrowheads="1"/>
                </p:cNvSpPr>
                <p:nvPr/>
              </p:nvSpPr>
              <p:spPr bwMode="auto">
                <a:xfrm>
                  <a:off x="3021" y="7085"/>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7198" name="AutoShape 36"/>
                <p:cNvSpPr>
                  <a:spLocks noChangeArrowheads="1"/>
                </p:cNvSpPr>
                <p:nvPr/>
              </p:nvSpPr>
              <p:spPr bwMode="auto">
                <a:xfrm>
                  <a:off x="1581" y="8063"/>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7199" name="AutoShape 37"/>
                <p:cNvSpPr>
                  <a:spLocks noChangeArrowheads="1"/>
                </p:cNvSpPr>
                <p:nvPr/>
              </p:nvSpPr>
              <p:spPr bwMode="auto">
                <a:xfrm>
                  <a:off x="2061" y="7737"/>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7200" name="AutoShape 38"/>
                <p:cNvSpPr>
                  <a:spLocks noChangeArrowheads="1"/>
                </p:cNvSpPr>
                <p:nvPr/>
              </p:nvSpPr>
              <p:spPr bwMode="auto">
                <a:xfrm>
                  <a:off x="2541" y="7411"/>
                  <a:ext cx="360" cy="326"/>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7201" name="Line 39"/>
                <p:cNvSpPr>
                  <a:spLocks noChangeShapeType="1"/>
                </p:cNvSpPr>
                <p:nvPr/>
              </p:nvSpPr>
              <p:spPr bwMode="auto">
                <a:xfrm>
                  <a:off x="2781" y="8104"/>
                  <a:ext cx="1260" cy="0"/>
                </a:xfrm>
                <a:prstGeom prst="line">
                  <a:avLst/>
                </a:prstGeom>
                <a:noFill/>
                <a:ln w="9525">
                  <a:solidFill>
                    <a:srgbClr val="000000"/>
                  </a:solidFill>
                  <a:round/>
                  <a:headEnd/>
                  <a:tailEnd type="triangle" w="med" len="med"/>
                </a:ln>
              </p:spPr>
              <p:txBody>
                <a:bodyPr/>
                <a:lstStyle/>
                <a:p>
                  <a:endParaRPr lang="fr-FR"/>
                </a:p>
              </p:txBody>
            </p:sp>
          </p:grpSp>
        </p:grpSp>
        <p:grpSp>
          <p:nvGrpSpPr>
            <p:cNvPr id="7179" name="Group 40"/>
            <p:cNvGrpSpPr>
              <a:grpSpLocks/>
            </p:cNvGrpSpPr>
            <p:nvPr/>
          </p:nvGrpSpPr>
          <p:grpSpPr bwMode="auto">
            <a:xfrm>
              <a:off x="2961" y="8104"/>
              <a:ext cx="6120" cy="720"/>
              <a:chOff x="3456" y="3888"/>
              <a:chExt cx="10512" cy="720"/>
            </a:xfrm>
          </p:grpSpPr>
          <p:grpSp>
            <p:nvGrpSpPr>
              <p:cNvPr id="7180" name="Group 41"/>
              <p:cNvGrpSpPr>
                <a:grpSpLocks/>
              </p:cNvGrpSpPr>
              <p:nvPr/>
            </p:nvGrpSpPr>
            <p:grpSpPr bwMode="auto">
              <a:xfrm>
                <a:off x="3456" y="3888"/>
                <a:ext cx="288" cy="432"/>
                <a:chOff x="4896" y="3024"/>
                <a:chExt cx="3312" cy="3456"/>
              </a:xfrm>
            </p:grpSpPr>
            <p:sp>
              <p:nvSpPr>
                <p:cNvPr id="7191" name="Oval 42"/>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7192" name="AutoShape 43"/>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7193" name="Rectangle 44"/>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7194" name="AutoShape 45"/>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pSp>
            <p:nvGrpSpPr>
              <p:cNvPr id="7181" name="Group 46"/>
              <p:cNvGrpSpPr>
                <a:grpSpLocks/>
              </p:cNvGrpSpPr>
              <p:nvPr/>
            </p:nvGrpSpPr>
            <p:grpSpPr bwMode="auto">
              <a:xfrm flipH="1">
                <a:off x="13536" y="4176"/>
                <a:ext cx="288" cy="432"/>
                <a:chOff x="4896" y="3024"/>
                <a:chExt cx="3312" cy="3456"/>
              </a:xfrm>
            </p:grpSpPr>
            <p:sp>
              <p:nvSpPr>
                <p:cNvPr id="7187" name="Oval 47"/>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7188" name="AutoShape 48"/>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7189" name="Rectangle 49"/>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7190" name="AutoShape 50"/>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pSp>
            <p:nvGrpSpPr>
              <p:cNvPr id="7182" name="Group 51"/>
              <p:cNvGrpSpPr>
                <a:grpSpLocks/>
              </p:cNvGrpSpPr>
              <p:nvPr/>
            </p:nvGrpSpPr>
            <p:grpSpPr bwMode="auto">
              <a:xfrm flipH="1">
                <a:off x="13680" y="4032"/>
                <a:ext cx="288" cy="432"/>
                <a:chOff x="4896" y="3024"/>
                <a:chExt cx="3312" cy="3456"/>
              </a:xfrm>
            </p:grpSpPr>
            <p:sp>
              <p:nvSpPr>
                <p:cNvPr id="7183" name="Oval 52"/>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7184" name="AutoShape 53"/>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7185" name="Rectangle 54"/>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7186" name="AutoShape 55"/>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15363"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15364" name="Espace réservé du numéro de diapositive 4"/>
          <p:cNvSpPr>
            <a:spLocks noGrp="1"/>
          </p:cNvSpPr>
          <p:nvPr>
            <p:ph type="sldNum" sz="quarter" idx="12"/>
          </p:nvPr>
        </p:nvSpPr>
        <p:spPr bwMode="auto">
          <a:xfrm>
            <a:off x="6804025" y="6400800"/>
            <a:ext cx="1905000" cy="457200"/>
          </a:xfrm>
          <a:noFill/>
          <a:ln>
            <a:miter lim="800000"/>
            <a:headEnd/>
            <a:tailEnd/>
          </a:ln>
        </p:spPr>
        <p:txBody>
          <a:bodyPr/>
          <a:lstStyle/>
          <a:p>
            <a:fld id="{0F4BABDC-99C2-4F5A-83D0-10279F56D511}" type="slidenum">
              <a:rPr lang="fr-FR" smtClean="0"/>
              <a:pPr/>
              <a:t>4</a:t>
            </a:fld>
            <a:endParaRPr lang="fr-FR" smtClean="0"/>
          </a:p>
        </p:txBody>
      </p:sp>
      <p:sp>
        <p:nvSpPr>
          <p:cNvPr id="7" name="Rectangle 2"/>
          <p:cNvSpPr txBox="1">
            <a:spLocks noChangeArrowheads="1"/>
          </p:cNvSpPr>
          <p:nvPr/>
        </p:nvSpPr>
        <p:spPr bwMode="auto">
          <a:xfrm>
            <a:off x="0" y="2852738"/>
            <a:ext cx="9144000" cy="763587"/>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Le matériel</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41987"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71B53226-5D6C-45D5-BA7F-C5FC774404E3}" type="slidenum">
              <a:rPr lang="fr-FR">
                <a:solidFill>
                  <a:schemeClr val="tx1">
                    <a:tint val="75000"/>
                  </a:schemeClr>
                </a:solidFill>
                <a:latin typeface="+mn-lt"/>
                <a:ea typeface="+mn-ea"/>
              </a:rPr>
              <a:pPr algn="ctr" fontAlgn="auto">
                <a:spcBef>
                  <a:spcPts val="0"/>
                </a:spcBef>
                <a:spcAft>
                  <a:spcPts val="0"/>
                </a:spcAft>
                <a:defRPr/>
              </a:pPr>
              <a:t>40</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00113" y="188913"/>
            <a:ext cx="7343775"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4 x 50 m Relais Obstacles</a:t>
            </a:r>
          </a:p>
        </p:txBody>
      </p:sp>
      <p:sp>
        <p:nvSpPr>
          <p:cNvPr id="41990" name="Rectangle 3"/>
          <p:cNvSpPr txBox="1">
            <a:spLocks noChangeArrowheads="1"/>
          </p:cNvSpPr>
          <p:nvPr/>
        </p:nvSpPr>
        <p:spPr bwMode="auto">
          <a:xfrm>
            <a:off x="468313" y="1557338"/>
            <a:ext cx="8424862" cy="4751387"/>
          </a:xfrm>
          <a:prstGeom prst="rect">
            <a:avLst/>
          </a:prstGeom>
          <a:noFill/>
          <a:ln w="9525">
            <a:noFill/>
            <a:miter lim="800000"/>
            <a:headEnd/>
            <a:tailEnd/>
          </a:ln>
        </p:spPr>
        <p:txBody>
          <a:bodyPr/>
          <a:lstStyle/>
          <a:p>
            <a:pPr marL="4763" indent="-4763" algn="just" eaLnBrk="0" hangingPunct="0">
              <a:lnSpc>
                <a:spcPct val="80000"/>
              </a:lnSpc>
              <a:spcBef>
                <a:spcPct val="20000"/>
              </a:spcBef>
              <a:buFont typeface="Arial" charset="0"/>
              <a:buNone/>
            </a:pPr>
            <a:r>
              <a:rPr lang="fr-FR" sz="2000" dirty="0">
                <a:solidFill>
                  <a:srgbClr val="000099"/>
                </a:solidFill>
              </a:rPr>
              <a:t>Avec un plongeon suite au signal sonore, le premier sauveteur nage 50m en nage libre en passant sous 2 obstacles. Après que le premier sauveteur ait touché le mur de la piscine </a:t>
            </a:r>
            <a:r>
              <a:rPr lang="fr-FR" sz="2000" dirty="0" smtClean="0">
                <a:solidFill>
                  <a:srgbClr val="000099"/>
                </a:solidFill>
              </a:rPr>
              <a:t>les </a:t>
            </a:r>
            <a:r>
              <a:rPr lang="fr-FR" sz="2000" dirty="0">
                <a:solidFill>
                  <a:srgbClr val="000099"/>
                </a:solidFill>
              </a:rPr>
              <a:t>second</a:t>
            </a:r>
            <a:r>
              <a:rPr lang="fr-FR" sz="2000" dirty="0" smtClean="0">
                <a:solidFill>
                  <a:srgbClr val="000099"/>
                </a:solidFill>
              </a:rPr>
              <a:t>, troisième et </a:t>
            </a:r>
            <a:r>
              <a:rPr lang="fr-FR" sz="2000" dirty="0">
                <a:solidFill>
                  <a:srgbClr val="000099"/>
                </a:solidFill>
              </a:rPr>
              <a:t>quatrième </a:t>
            </a:r>
            <a:r>
              <a:rPr lang="fr-FR" sz="2000" dirty="0" smtClean="0">
                <a:solidFill>
                  <a:srgbClr val="000099"/>
                </a:solidFill>
              </a:rPr>
              <a:t>concurrents </a:t>
            </a:r>
            <a:r>
              <a:rPr lang="fr-FR" sz="2000" dirty="0">
                <a:solidFill>
                  <a:srgbClr val="000099"/>
                </a:solidFill>
              </a:rPr>
              <a:t>répètent les 50 m à leur tour.</a:t>
            </a:r>
          </a:p>
          <a:p>
            <a:pPr marL="4763" indent="-4763" algn="just" eaLnBrk="0" hangingPunct="0">
              <a:lnSpc>
                <a:spcPct val="80000"/>
              </a:lnSpc>
              <a:spcBef>
                <a:spcPct val="20000"/>
              </a:spcBef>
              <a:buFont typeface="Arial" charset="0"/>
              <a:buNone/>
            </a:pP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dirty="0">
                <a:solidFill>
                  <a:srgbClr val="000099"/>
                </a:solidFill>
              </a:rPr>
              <a:t>Les compétiteurs doivent faire surface avant et après le passage de chaque obstacle.  "faire surface" signifie que la tête du sauveteur doit couper la surface de l'eau (visage parfaitement visible).</a:t>
            </a:r>
          </a:p>
          <a:p>
            <a:pPr marL="4763" indent="-4763" algn="just" eaLnBrk="0" hangingPunct="0">
              <a:lnSpc>
                <a:spcPct val="80000"/>
              </a:lnSpc>
              <a:spcBef>
                <a:spcPct val="20000"/>
              </a:spcBef>
              <a:buFont typeface="Arial" charset="0"/>
              <a:buNone/>
            </a:pP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dirty="0">
                <a:solidFill>
                  <a:srgbClr val="000099"/>
                </a:solidFill>
              </a:rPr>
              <a:t>Les sauveteurs peuvent pousser sur le fond de la piscine en passant dessous chacun des obstacles.</a:t>
            </a:r>
          </a:p>
          <a:p>
            <a:pPr marL="4763" indent="-4763" algn="just" eaLnBrk="0" hangingPunct="0">
              <a:lnSpc>
                <a:spcPct val="80000"/>
              </a:lnSpc>
              <a:spcBef>
                <a:spcPct val="20000"/>
              </a:spcBef>
              <a:buFont typeface="Arial" charset="0"/>
              <a:buNone/>
            </a:pP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dirty="0">
                <a:solidFill>
                  <a:srgbClr val="000099"/>
                </a:solidFill>
              </a:rPr>
              <a:t>Les 1</a:t>
            </a:r>
            <a:r>
              <a:rPr lang="fr-FR" sz="2000" baseline="30000" dirty="0">
                <a:solidFill>
                  <a:srgbClr val="000099"/>
                </a:solidFill>
              </a:rPr>
              <a:t>er</a:t>
            </a:r>
            <a:r>
              <a:rPr lang="fr-FR" sz="2000" dirty="0">
                <a:solidFill>
                  <a:srgbClr val="000099"/>
                </a:solidFill>
              </a:rPr>
              <a:t>, 2</a:t>
            </a:r>
            <a:r>
              <a:rPr lang="fr-FR" sz="2000" baseline="30000" dirty="0">
                <a:solidFill>
                  <a:srgbClr val="000099"/>
                </a:solidFill>
              </a:rPr>
              <a:t>ème</a:t>
            </a:r>
            <a:r>
              <a:rPr lang="fr-FR" sz="2000" dirty="0">
                <a:solidFill>
                  <a:srgbClr val="000099"/>
                </a:solidFill>
              </a:rPr>
              <a:t> et 3</a:t>
            </a:r>
            <a:r>
              <a:rPr lang="fr-FR" sz="2000" baseline="30000" dirty="0">
                <a:solidFill>
                  <a:srgbClr val="000099"/>
                </a:solidFill>
              </a:rPr>
              <a:t>ème</a:t>
            </a:r>
            <a:r>
              <a:rPr lang="fr-FR" sz="2000" dirty="0">
                <a:solidFill>
                  <a:srgbClr val="000099"/>
                </a:solidFill>
              </a:rPr>
              <a:t> compétiteurs doivent quitter l’eau à la fin de leur parcours sans gêner les autres compétiteurs et ne pourront pas ré-entrer dans l’eau.</a:t>
            </a:r>
          </a:p>
          <a:p>
            <a:pPr marL="4763" indent="-4763" algn="just" eaLnBrk="0" hangingPunct="0">
              <a:lnSpc>
                <a:spcPct val="80000"/>
              </a:lnSpc>
              <a:spcBef>
                <a:spcPct val="20000"/>
              </a:spcBef>
              <a:buFont typeface="Arial" charset="0"/>
              <a:buNone/>
            </a:pPr>
            <a:endParaRPr lang="fr-FR" sz="2000" dirty="0">
              <a:solidFill>
                <a:srgbClr val="000099"/>
              </a:solidFill>
            </a:endParaRPr>
          </a:p>
          <a:p>
            <a:pPr marL="4763" indent="-4763" algn="just" eaLnBrk="0" hangingPunct="0">
              <a:lnSpc>
                <a:spcPct val="80000"/>
              </a:lnSpc>
              <a:spcBef>
                <a:spcPct val="20000"/>
              </a:spcBef>
              <a:buFont typeface="Arial" charset="0"/>
              <a:buNone/>
            </a:pPr>
            <a:r>
              <a:rPr lang="fr-FR" sz="2000" u="sng" dirty="0">
                <a:solidFill>
                  <a:srgbClr val="000099"/>
                </a:solidFill>
              </a:rPr>
              <a:t>Pour la catégorie poussin</a:t>
            </a:r>
            <a:r>
              <a:rPr lang="fr-FR" sz="2000" dirty="0">
                <a:solidFill>
                  <a:srgbClr val="000099"/>
                </a:solidFill>
              </a:rPr>
              <a:t>, le relais obstacle est un 4 X 25m.</a:t>
            </a:r>
          </a:p>
          <a:p>
            <a:pPr marL="4763" indent="-4763" algn="just" eaLnBrk="0" hangingPunct="0">
              <a:lnSpc>
                <a:spcPct val="80000"/>
              </a:lnSpc>
              <a:spcBef>
                <a:spcPct val="20000"/>
              </a:spcBef>
              <a:buFont typeface="Arial" charset="0"/>
              <a:buNone/>
            </a:pPr>
            <a:endParaRPr lang="fr-FR" sz="2000" dirty="0">
              <a:solidFill>
                <a:srgbClr val="00009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43011"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FD697C4F-7A6F-4FF8-9639-ED532435B08C}" type="slidenum">
              <a:rPr lang="fr-FR">
                <a:solidFill>
                  <a:schemeClr val="tx1">
                    <a:tint val="75000"/>
                  </a:schemeClr>
                </a:solidFill>
                <a:latin typeface="+mn-lt"/>
                <a:ea typeface="+mn-ea"/>
              </a:rPr>
              <a:pPr algn="ctr" fontAlgn="auto">
                <a:spcBef>
                  <a:spcPts val="0"/>
                </a:spcBef>
                <a:spcAft>
                  <a:spcPts val="0"/>
                </a:spcAft>
                <a:defRPr/>
              </a:pPr>
              <a:t>41</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00113" y="188913"/>
            <a:ext cx="7343775"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4 x 50 m Relais Obstacles</a:t>
            </a:r>
          </a:p>
        </p:txBody>
      </p:sp>
      <p:sp>
        <p:nvSpPr>
          <p:cNvPr id="43014" name="Text Box 4"/>
          <p:cNvSpPr txBox="1">
            <a:spLocks noChangeArrowheads="1"/>
          </p:cNvSpPr>
          <p:nvPr/>
        </p:nvSpPr>
        <p:spPr bwMode="auto">
          <a:xfrm>
            <a:off x="250825" y="1341438"/>
            <a:ext cx="8569325" cy="4054475"/>
          </a:xfrm>
          <a:prstGeom prst="rect">
            <a:avLst/>
          </a:prstGeom>
          <a:noFill/>
          <a:ln w="9525">
            <a:noFill/>
            <a:miter lim="800000"/>
            <a:headEnd/>
            <a:tailEnd/>
          </a:ln>
        </p:spPr>
        <p:txBody>
          <a:bodyPr>
            <a:spAutoFit/>
          </a:bodyPr>
          <a:lstStyle/>
          <a:p>
            <a:pPr algn="ctr"/>
            <a:r>
              <a:rPr lang="fr-FR" sz="2000" b="1">
                <a:solidFill>
                  <a:srgbClr val="000099"/>
                </a:solidFill>
              </a:rPr>
              <a:t>Disqualification</a:t>
            </a:r>
          </a:p>
          <a:p>
            <a:pPr algn="just"/>
            <a:r>
              <a:rPr lang="fr-FR" sz="2000">
                <a:solidFill>
                  <a:srgbClr val="000099"/>
                </a:solidFill>
              </a:rPr>
              <a:t>   </a:t>
            </a:r>
            <a:r>
              <a:rPr lang="fr-FR"/>
              <a:t> </a:t>
            </a:r>
            <a:endParaRPr lang="fr-FR" sz="2000">
              <a:solidFill>
                <a:srgbClr val="000099"/>
              </a:solidFill>
            </a:endParaRPr>
          </a:p>
          <a:p>
            <a:pPr algn="just">
              <a:buFont typeface="Arial" charset="0"/>
              <a:buChar char="•"/>
            </a:pPr>
            <a:r>
              <a:rPr lang="fr-FR" sz="2000">
                <a:solidFill>
                  <a:srgbClr val="000099"/>
                </a:solidFill>
              </a:rPr>
              <a:t> Faux départ.</a:t>
            </a:r>
          </a:p>
          <a:p>
            <a:pPr algn="just">
              <a:buFont typeface="Arial" charset="0"/>
              <a:buNone/>
            </a:pPr>
            <a:r>
              <a:rPr lang="fr-FR" sz="2000">
                <a:solidFill>
                  <a:srgbClr val="000099"/>
                </a:solidFill>
              </a:rPr>
              <a:t>. Un sauveteur passe sur un obstacle et ne revient pas aussitôt pour passer dessous cet obstacle.</a:t>
            </a:r>
          </a:p>
          <a:p>
            <a:pPr algn="just">
              <a:buFont typeface="Arial" charset="0"/>
              <a:buChar char="•"/>
            </a:pPr>
            <a:r>
              <a:rPr lang="fr-FR" sz="2000">
                <a:solidFill>
                  <a:srgbClr val="000099"/>
                </a:solidFill>
              </a:rPr>
              <a:t> Le sauveteur ne fait pas surface après le plongeon et avant le 1er obstacle.</a:t>
            </a:r>
          </a:p>
          <a:p>
            <a:pPr algn="just">
              <a:buFont typeface="Arial" charset="0"/>
              <a:buChar char="•"/>
            </a:pPr>
            <a:r>
              <a:rPr lang="fr-FR" sz="2000">
                <a:solidFill>
                  <a:srgbClr val="000099"/>
                </a:solidFill>
              </a:rPr>
              <a:t> Le sauveteur ne fait pas surface après chaque obstacle.</a:t>
            </a:r>
          </a:p>
          <a:p>
            <a:pPr algn="just">
              <a:buFont typeface="Arial" charset="0"/>
              <a:buChar char="•"/>
            </a:pPr>
            <a:r>
              <a:rPr lang="fr-FR" sz="2000">
                <a:solidFill>
                  <a:srgbClr val="000099"/>
                </a:solidFill>
              </a:rPr>
              <a:t> Un sauveteur répète deux fois ou plus l'épreuve</a:t>
            </a:r>
          </a:p>
          <a:p>
            <a:pPr algn="just">
              <a:buFont typeface="Arial" charset="0"/>
              <a:buChar char="•"/>
            </a:pPr>
            <a:r>
              <a:rPr lang="fr-FR" sz="2000">
                <a:solidFill>
                  <a:srgbClr val="000099"/>
                </a:solidFill>
              </a:rPr>
              <a:t> Un sauveteur plonge avant que le sauveteur précédent ne touche le bord de la piscine. (L’équipe d’un nageur dont les pieds ont perdu le contact avec le plot de départ avant que le coéquipier précédant ne touche le mur sera disqualifiée)</a:t>
            </a:r>
          </a:p>
          <a:p>
            <a:pPr algn="just">
              <a:buFont typeface="Arial" charset="0"/>
              <a:buChar char="•"/>
            </a:pPr>
            <a:r>
              <a:rPr lang="fr-FR" sz="2000">
                <a:solidFill>
                  <a:srgbClr val="000099"/>
                </a:solidFill>
              </a:rPr>
              <a:t> Le sauveteur ne touche pas le mur d'arrivée (le bord de la piscine).</a:t>
            </a:r>
          </a:p>
          <a:p>
            <a:pPr algn="just">
              <a:buFont typeface="Arial" charset="0"/>
              <a:buChar char="•"/>
            </a:pPr>
            <a:r>
              <a:rPr lang="fr-FR" sz="2000">
                <a:solidFill>
                  <a:srgbClr val="000099"/>
                </a:solidFill>
              </a:rPr>
              <a:t> Un compétiteur ré-entre dans l’eau après avoir fini son parcours.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9220"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4DBB4EFF-8EEE-48B0-8E6E-CC2786769499}" type="slidenum">
              <a:rPr lang="fr-FR">
                <a:solidFill>
                  <a:schemeClr val="tx1">
                    <a:tint val="75000"/>
                  </a:schemeClr>
                </a:solidFill>
                <a:latin typeface="+mn-lt"/>
                <a:ea typeface="+mn-ea"/>
              </a:rPr>
              <a:pPr algn="ctr" fontAlgn="auto">
                <a:spcBef>
                  <a:spcPts val="0"/>
                </a:spcBef>
                <a:spcAft>
                  <a:spcPts val="0"/>
                </a:spcAft>
                <a:defRPr/>
              </a:pPr>
              <a:t>42</a:t>
            </a:fld>
            <a:endParaRPr lang="fr-FR" dirty="0">
              <a:solidFill>
                <a:schemeClr val="tx1">
                  <a:tint val="75000"/>
                </a:schemeClr>
              </a:solidFill>
              <a:latin typeface="+mn-lt"/>
              <a:ea typeface="+mn-ea"/>
            </a:endParaRPr>
          </a:p>
        </p:txBody>
      </p:sp>
      <p:sp>
        <p:nvSpPr>
          <p:cNvPr id="7" name="Rectangle 2"/>
          <p:cNvSpPr txBox="1">
            <a:spLocks noChangeArrowheads="1"/>
          </p:cNvSpPr>
          <p:nvPr/>
        </p:nvSpPr>
        <p:spPr bwMode="auto">
          <a:xfrm>
            <a:off x="938213" y="620713"/>
            <a:ext cx="7450137"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Relais Bouée tube</a:t>
            </a:r>
          </a:p>
          <a:p>
            <a:pPr algn="ctr" eaLnBrk="0" hangingPunct="0">
              <a:defRPr/>
            </a:pPr>
            <a:r>
              <a:rPr lang="fr-FR" sz="6600" dirty="0">
                <a:solidFill>
                  <a:srgbClr val="000099"/>
                </a:solidFill>
                <a:effectLst>
                  <a:outerShdw blurRad="38100" dist="38100" dir="2700000" algn="tl">
                    <a:srgbClr val="C0C0C0"/>
                  </a:outerShdw>
                </a:effectLst>
              </a:rPr>
              <a:t>4 x 50 m</a:t>
            </a:r>
          </a:p>
        </p:txBody>
      </p:sp>
      <p:sp>
        <p:nvSpPr>
          <p:cNvPr id="9223" name="Rectangle 3"/>
          <p:cNvSpPr txBox="1">
            <a:spLocks noChangeArrowheads="1"/>
          </p:cNvSpPr>
          <p:nvPr/>
        </p:nvSpPr>
        <p:spPr bwMode="auto">
          <a:xfrm>
            <a:off x="323850" y="2276475"/>
            <a:ext cx="8569325" cy="1439863"/>
          </a:xfrm>
          <a:prstGeom prst="rect">
            <a:avLst/>
          </a:prstGeom>
          <a:noFill/>
          <a:ln w="9525">
            <a:noFill/>
            <a:miter lim="800000"/>
            <a:headEnd/>
            <a:tailEnd/>
          </a:ln>
        </p:spPr>
        <p:txBody>
          <a:bodyPr/>
          <a:lstStyle/>
          <a:p>
            <a:pPr algn="just" eaLnBrk="0" hangingPunct="0">
              <a:lnSpc>
                <a:spcPct val="90000"/>
              </a:lnSpc>
              <a:spcBef>
                <a:spcPct val="20000"/>
              </a:spcBef>
            </a:pPr>
            <a:r>
              <a:rPr lang="fr-FR" sz="3000">
                <a:solidFill>
                  <a:srgbClr val="000099"/>
                </a:solidFill>
              </a:rPr>
              <a:t>Quatre Nageurs Sauveteurs utilisent différents équipements pour parvenir à porter secours à la personne en détresse dans un temps minimum.</a:t>
            </a:r>
          </a:p>
        </p:txBody>
      </p:sp>
      <p:grpSp>
        <p:nvGrpSpPr>
          <p:cNvPr id="9224" name="Group 7"/>
          <p:cNvGrpSpPr>
            <a:grpSpLocks/>
          </p:cNvGrpSpPr>
          <p:nvPr/>
        </p:nvGrpSpPr>
        <p:grpSpPr bwMode="auto">
          <a:xfrm>
            <a:off x="1619250" y="3906838"/>
            <a:ext cx="6292850" cy="2330450"/>
            <a:chOff x="801" y="3244"/>
            <a:chExt cx="9910" cy="3669"/>
          </a:xfrm>
        </p:grpSpPr>
        <p:grpSp>
          <p:nvGrpSpPr>
            <p:cNvPr id="9225" name="Group 8"/>
            <p:cNvGrpSpPr>
              <a:grpSpLocks/>
            </p:cNvGrpSpPr>
            <p:nvPr/>
          </p:nvGrpSpPr>
          <p:grpSpPr bwMode="auto">
            <a:xfrm>
              <a:off x="801" y="3244"/>
              <a:ext cx="9910" cy="3669"/>
              <a:chOff x="801" y="2704"/>
              <a:chExt cx="9910" cy="3669"/>
            </a:xfrm>
          </p:grpSpPr>
          <p:sp>
            <p:nvSpPr>
              <p:cNvPr id="9273" name="Oval 9"/>
              <p:cNvSpPr>
                <a:spLocks noChangeArrowheads="1"/>
              </p:cNvSpPr>
              <p:nvPr/>
            </p:nvSpPr>
            <p:spPr bwMode="auto">
              <a:xfrm>
                <a:off x="801" y="2704"/>
                <a:ext cx="9910" cy="3669"/>
              </a:xfrm>
              <a:prstGeom prst="ellipse">
                <a:avLst/>
              </a:prstGeom>
              <a:solidFill>
                <a:srgbClr val="FFCC99"/>
              </a:solidFill>
              <a:ln w="9525">
                <a:noFill/>
                <a:round/>
                <a:headEnd/>
                <a:tailEnd/>
              </a:ln>
            </p:spPr>
            <p:txBody>
              <a:bodyPr/>
              <a:lstStyle/>
              <a:p>
                <a:endParaRPr lang="fr-FR"/>
              </a:p>
            </p:txBody>
          </p:sp>
          <p:sp>
            <p:nvSpPr>
              <p:cNvPr id="9274" name="AutoShape 10"/>
              <p:cNvSpPr>
                <a:spLocks noChangeArrowheads="1"/>
              </p:cNvSpPr>
              <p:nvPr/>
            </p:nvSpPr>
            <p:spPr bwMode="auto">
              <a:xfrm>
                <a:off x="2027" y="3877"/>
                <a:ext cx="7663" cy="1320"/>
              </a:xfrm>
              <a:prstGeom prst="parallelogram">
                <a:avLst>
                  <a:gd name="adj" fmla="val 145133"/>
                </a:avLst>
              </a:prstGeom>
              <a:solidFill>
                <a:srgbClr val="CCFFFF"/>
              </a:solidFill>
              <a:ln w="76200">
                <a:solidFill>
                  <a:srgbClr val="000000"/>
                </a:solidFill>
                <a:miter lim="800000"/>
                <a:headEnd/>
                <a:tailEnd/>
              </a:ln>
            </p:spPr>
            <p:txBody>
              <a:bodyPr/>
              <a:lstStyle/>
              <a:p>
                <a:endParaRPr lang="fr-FR"/>
              </a:p>
            </p:txBody>
          </p:sp>
          <p:sp>
            <p:nvSpPr>
              <p:cNvPr id="9275" name="AutoShape 11"/>
              <p:cNvSpPr>
                <a:spLocks noChangeArrowheads="1"/>
              </p:cNvSpPr>
              <p:nvPr/>
            </p:nvSpPr>
            <p:spPr bwMode="auto">
              <a:xfrm>
                <a:off x="3151" y="3731"/>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9276" name="AutoShape 12"/>
              <p:cNvSpPr>
                <a:spLocks noChangeArrowheads="1"/>
              </p:cNvSpPr>
              <p:nvPr/>
            </p:nvSpPr>
            <p:spPr bwMode="auto">
              <a:xfrm>
                <a:off x="1925" y="4610"/>
                <a:ext cx="307" cy="294"/>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9277" name="AutoShape 13"/>
              <p:cNvSpPr>
                <a:spLocks noChangeArrowheads="1"/>
              </p:cNvSpPr>
              <p:nvPr/>
            </p:nvSpPr>
            <p:spPr bwMode="auto">
              <a:xfrm>
                <a:off x="2334" y="4317"/>
                <a:ext cx="306"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9278" name="AutoShape 14"/>
              <p:cNvSpPr>
                <a:spLocks noChangeArrowheads="1"/>
              </p:cNvSpPr>
              <p:nvPr/>
            </p:nvSpPr>
            <p:spPr bwMode="auto">
              <a:xfrm>
                <a:off x="2742" y="4024"/>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9279" name="Line 15"/>
              <p:cNvSpPr>
                <a:spLocks noChangeShapeType="1"/>
              </p:cNvSpPr>
              <p:nvPr/>
            </p:nvSpPr>
            <p:spPr bwMode="auto">
              <a:xfrm>
                <a:off x="2421" y="4875"/>
                <a:ext cx="5517" cy="0"/>
              </a:xfrm>
              <a:prstGeom prst="line">
                <a:avLst/>
              </a:prstGeom>
              <a:noFill/>
              <a:ln w="15875">
                <a:solidFill>
                  <a:srgbClr val="000000"/>
                </a:solidFill>
                <a:prstDash val="sysDot"/>
                <a:round/>
                <a:headEnd/>
                <a:tailEnd/>
              </a:ln>
            </p:spPr>
            <p:txBody>
              <a:bodyPr/>
              <a:lstStyle/>
              <a:p>
                <a:endParaRPr lang="fr-FR"/>
              </a:p>
            </p:txBody>
          </p:sp>
          <p:sp>
            <p:nvSpPr>
              <p:cNvPr id="9280" name="Line 16"/>
              <p:cNvSpPr>
                <a:spLocks noChangeShapeType="1"/>
              </p:cNvSpPr>
              <p:nvPr/>
            </p:nvSpPr>
            <p:spPr bwMode="auto">
              <a:xfrm>
                <a:off x="3545" y="4141"/>
                <a:ext cx="5517" cy="0"/>
              </a:xfrm>
              <a:prstGeom prst="line">
                <a:avLst/>
              </a:prstGeom>
              <a:noFill/>
              <a:ln w="15875">
                <a:solidFill>
                  <a:srgbClr val="000000"/>
                </a:solidFill>
                <a:prstDash val="sysDot"/>
                <a:round/>
                <a:headEnd/>
                <a:tailEnd/>
              </a:ln>
            </p:spPr>
            <p:txBody>
              <a:bodyPr/>
              <a:lstStyle/>
              <a:p>
                <a:endParaRPr lang="fr-FR"/>
              </a:p>
            </p:txBody>
          </p:sp>
          <p:sp>
            <p:nvSpPr>
              <p:cNvPr id="9281" name="Line 17"/>
              <p:cNvSpPr>
                <a:spLocks noChangeShapeType="1"/>
              </p:cNvSpPr>
              <p:nvPr/>
            </p:nvSpPr>
            <p:spPr bwMode="auto">
              <a:xfrm>
                <a:off x="3968" y="3144"/>
                <a:ext cx="0" cy="733"/>
              </a:xfrm>
              <a:prstGeom prst="line">
                <a:avLst/>
              </a:prstGeom>
              <a:noFill/>
              <a:ln w="9525">
                <a:solidFill>
                  <a:srgbClr val="000000"/>
                </a:solidFill>
                <a:round/>
                <a:headEnd/>
                <a:tailEnd/>
              </a:ln>
            </p:spPr>
            <p:txBody>
              <a:bodyPr/>
              <a:lstStyle/>
              <a:p>
                <a:endParaRPr lang="fr-FR"/>
              </a:p>
            </p:txBody>
          </p:sp>
          <p:sp>
            <p:nvSpPr>
              <p:cNvPr id="9282" name="Line 18"/>
              <p:cNvSpPr>
                <a:spLocks noChangeShapeType="1"/>
              </p:cNvSpPr>
              <p:nvPr/>
            </p:nvSpPr>
            <p:spPr bwMode="auto">
              <a:xfrm>
                <a:off x="9792" y="3144"/>
                <a:ext cx="0" cy="733"/>
              </a:xfrm>
              <a:prstGeom prst="line">
                <a:avLst/>
              </a:prstGeom>
              <a:noFill/>
              <a:ln w="9525">
                <a:solidFill>
                  <a:srgbClr val="000000"/>
                </a:solidFill>
                <a:round/>
                <a:headEnd/>
                <a:tailEnd/>
              </a:ln>
            </p:spPr>
            <p:txBody>
              <a:bodyPr/>
              <a:lstStyle/>
              <a:p>
                <a:endParaRPr lang="fr-FR"/>
              </a:p>
            </p:txBody>
          </p:sp>
          <p:sp>
            <p:nvSpPr>
              <p:cNvPr id="9283" name="Line 19"/>
              <p:cNvSpPr>
                <a:spLocks noChangeShapeType="1"/>
              </p:cNvSpPr>
              <p:nvPr/>
            </p:nvSpPr>
            <p:spPr bwMode="auto">
              <a:xfrm>
                <a:off x="3968" y="3437"/>
                <a:ext cx="5824" cy="0"/>
              </a:xfrm>
              <a:prstGeom prst="line">
                <a:avLst/>
              </a:prstGeom>
              <a:noFill/>
              <a:ln w="9525">
                <a:solidFill>
                  <a:srgbClr val="000000"/>
                </a:solidFill>
                <a:round/>
                <a:headEnd type="triangle" w="med" len="med"/>
                <a:tailEnd type="triangle" w="med" len="med"/>
              </a:ln>
            </p:spPr>
            <p:txBody>
              <a:bodyPr/>
              <a:lstStyle/>
              <a:p>
                <a:endParaRPr lang="fr-FR"/>
              </a:p>
            </p:txBody>
          </p:sp>
          <p:sp>
            <p:nvSpPr>
              <p:cNvPr id="9284" name="Text Box 20"/>
              <p:cNvSpPr txBox="1">
                <a:spLocks noChangeArrowheads="1"/>
              </p:cNvSpPr>
              <p:nvPr/>
            </p:nvSpPr>
            <p:spPr bwMode="auto">
              <a:xfrm>
                <a:off x="6941" y="3085"/>
                <a:ext cx="1004" cy="352"/>
              </a:xfrm>
              <a:prstGeom prst="rect">
                <a:avLst/>
              </a:prstGeom>
              <a:noFill/>
              <a:ln w="9525">
                <a:noFill/>
                <a:miter lim="800000"/>
                <a:headEnd/>
                <a:tailEnd/>
              </a:ln>
            </p:spPr>
            <p:txBody>
              <a:bodyPr/>
              <a:lstStyle/>
              <a:p>
                <a:r>
                  <a:rPr lang="fr-FR" sz="1000"/>
                  <a:t>50 m.</a:t>
                </a:r>
              </a:p>
            </p:txBody>
          </p:sp>
        </p:grpSp>
        <p:grpSp>
          <p:nvGrpSpPr>
            <p:cNvPr id="9226" name="Group 21"/>
            <p:cNvGrpSpPr>
              <a:grpSpLocks/>
            </p:cNvGrpSpPr>
            <p:nvPr/>
          </p:nvGrpSpPr>
          <p:grpSpPr bwMode="auto">
            <a:xfrm>
              <a:off x="2601" y="4417"/>
              <a:ext cx="6300" cy="987"/>
              <a:chOff x="2880" y="3541"/>
              <a:chExt cx="11094" cy="1527"/>
            </a:xfrm>
          </p:grpSpPr>
          <p:grpSp>
            <p:nvGrpSpPr>
              <p:cNvPr id="9227" name="Group 22"/>
              <p:cNvGrpSpPr>
                <a:grpSpLocks/>
              </p:cNvGrpSpPr>
              <p:nvPr/>
            </p:nvGrpSpPr>
            <p:grpSpPr bwMode="auto">
              <a:xfrm>
                <a:off x="3024" y="4896"/>
                <a:ext cx="9504" cy="0"/>
                <a:chOff x="3456" y="4752"/>
                <a:chExt cx="9504" cy="0"/>
              </a:xfrm>
            </p:grpSpPr>
            <p:sp>
              <p:nvSpPr>
                <p:cNvPr id="9270" name="Line 23"/>
                <p:cNvSpPr>
                  <a:spLocks noChangeShapeType="1"/>
                </p:cNvSpPr>
                <p:nvPr/>
              </p:nvSpPr>
              <p:spPr bwMode="auto">
                <a:xfrm>
                  <a:off x="3456" y="4752"/>
                  <a:ext cx="3312" cy="0"/>
                </a:xfrm>
                <a:prstGeom prst="line">
                  <a:avLst/>
                </a:prstGeom>
                <a:noFill/>
                <a:ln w="12700">
                  <a:solidFill>
                    <a:srgbClr val="000080"/>
                  </a:solidFill>
                  <a:round/>
                  <a:headEnd/>
                  <a:tailEnd type="triangle" w="med" len="med"/>
                </a:ln>
              </p:spPr>
              <p:txBody>
                <a:bodyPr/>
                <a:lstStyle/>
                <a:p>
                  <a:endParaRPr lang="fr-FR"/>
                </a:p>
              </p:txBody>
            </p:sp>
            <p:sp>
              <p:nvSpPr>
                <p:cNvPr id="9271" name="Line 24"/>
                <p:cNvSpPr>
                  <a:spLocks noChangeShapeType="1"/>
                </p:cNvSpPr>
                <p:nvPr/>
              </p:nvSpPr>
              <p:spPr bwMode="auto">
                <a:xfrm>
                  <a:off x="6768" y="4752"/>
                  <a:ext cx="3024" cy="0"/>
                </a:xfrm>
                <a:prstGeom prst="line">
                  <a:avLst/>
                </a:prstGeom>
                <a:noFill/>
                <a:ln w="12700">
                  <a:solidFill>
                    <a:srgbClr val="000080"/>
                  </a:solidFill>
                  <a:round/>
                  <a:headEnd/>
                  <a:tailEnd type="triangle" w="med" len="med"/>
                </a:ln>
              </p:spPr>
              <p:txBody>
                <a:bodyPr/>
                <a:lstStyle/>
                <a:p>
                  <a:endParaRPr lang="fr-FR"/>
                </a:p>
              </p:txBody>
            </p:sp>
            <p:sp>
              <p:nvSpPr>
                <p:cNvPr id="9272" name="Line 25"/>
                <p:cNvSpPr>
                  <a:spLocks noChangeShapeType="1"/>
                </p:cNvSpPr>
                <p:nvPr/>
              </p:nvSpPr>
              <p:spPr bwMode="auto">
                <a:xfrm>
                  <a:off x="9792" y="4752"/>
                  <a:ext cx="3168" cy="0"/>
                </a:xfrm>
                <a:prstGeom prst="line">
                  <a:avLst/>
                </a:prstGeom>
                <a:noFill/>
                <a:ln w="12700">
                  <a:solidFill>
                    <a:srgbClr val="000080"/>
                  </a:solidFill>
                  <a:round/>
                  <a:headEnd/>
                  <a:tailEnd type="triangle" w="med" len="med"/>
                </a:ln>
              </p:spPr>
              <p:txBody>
                <a:bodyPr/>
                <a:lstStyle/>
                <a:p>
                  <a:endParaRPr lang="fr-FR"/>
                </a:p>
              </p:txBody>
            </p:sp>
          </p:grpSp>
          <p:grpSp>
            <p:nvGrpSpPr>
              <p:cNvPr id="9228" name="Group 26"/>
              <p:cNvGrpSpPr>
                <a:grpSpLocks/>
              </p:cNvGrpSpPr>
              <p:nvPr/>
            </p:nvGrpSpPr>
            <p:grpSpPr bwMode="auto">
              <a:xfrm>
                <a:off x="3600" y="4752"/>
                <a:ext cx="9504" cy="0"/>
                <a:chOff x="4032" y="4464"/>
                <a:chExt cx="9504" cy="0"/>
              </a:xfrm>
            </p:grpSpPr>
            <p:sp>
              <p:nvSpPr>
                <p:cNvPr id="9267" name="Line 27"/>
                <p:cNvSpPr>
                  <a:spLocks noChangeShapeType="1"/>
                </p:cNvSpPr>
                <p:nvPr/>
              </p:nvSpPr>
              <p:spPr bwMode="auto">
                <a:xfrm flipH="1" flipV="1">
                  <a:off x="10224" y="4464"/>
                  <a:ext cx="3312" cy="0"/>
                </a:xfrm>
                <a:prstGeom prst="line">
                  <a:avLst/>
                </a:prstGeom>
                <a:noFill/>
                <a:ln w="12700">
                  <a:solidFill>
                    <a:srgbClr val="000080"/>
                  </a:solidFill>
                  <a:round/>
                  <a:headEnd/>
                  <a:tailEnd type="triangle" w="med" len="med"/>
                </a:ln>
              </p:spPr>
              <p:txBody>
                <a:bodyPr/>
                <a:lstStyle/>
                <a:p>
                  <a:endParaRPr lang="fr-FR"/>
                </a:p>
              </p:txBody>
            </p:sp>
            <p:sp>
              <p:nvSpPr>
                <p:cNvPr id="9268" name="Line 28"/>
                <p:cNvSpPr>
                  <a:spLocks noChangeShapeType="1"/>
                </p:cNvSpPr>
                <p:nvPr/>
              </p:nvSpPr>
              <p:spPr bwMode="auto">
                <a:xfrm flipH="1" flipV="1">
                  <a:off x="7200" y="4464"/>
                  <a:ext cx="3024" cy="0"/>
                </a:xfrm>
                <a:prstGeom prst="line">
                  <a:avLst/>
                </a:prstGeom>
                <a:noFill/>
                <a:ln w="12700">
                  <a:solidFill>
                    <a:srgbClr val="000080"/>
                  </a:solidFill>
                  <a:round/>
                  <a:headEnd/>
                  <a:tailEnd type="triangle" w="med" len="med"/>
                </a:ln>
              </p:spPr>
              <p:txBody>
                <a:bodyPr/>
                <a:lstStyle/>
                <a:p>
                  <a:endParaRPr lang="fr-FR"/>
                </a:p>
              </p:txBody>
            </p:sp>
            <p:sp>
              <p:nvSpPr>
                <p:cNvPr id="9269" name="Line 29"/>
                <p:cNvSpPr>
                  <a:spLocks noChangeShapeType="1"/>
                </p:cNvSpPr>
                <p:nvPr/>
              </p:nvSpPr>
              <p:spPr bwMode="auto">
                <a:xfrm flipH="1" flipV="1">
                  <a:off x="4032" y="4464"/>
                  <a:ext cx="3168" cy="0"/>
                </a:xfrm>
                <a:prstGeom prst="line">
                  <a:avLst/>
                </a:prstGeom>
                <a:noFill/>
                <a:ln w="12700">
                  <a:solidFill>
                    <a:srgbClr val="000080"/>
                  </a:solidFill>
                  <a:round/>
                  <a:headEnd/>
                  <a:tailEnd type="triangle" w="med" len="med"/>
                </a:ln>
              </p:spPr>
              <p:txBody>
                <a:bodyPr/>
                <a:lstStyle/>
                <a:p>
                  <a:endParaRPr lang="fr-FR"/>
                </a:p>
              </p:txBody>
            </p:sp>
          </p:grpSp>
          <p:grpSp>
            <p:nvGrpSpPr>
              <p:cNvPr id="9229" name="Group 30"/>
              <p:cNvGrpSpPr>
                <a:grpSpLocks/>
              </p:cNvGrpSpPr>
              <p:nvPr/>
            </p:nvGrpSpPr>
            <p:grpSpPr bwMode="auto">
              <a:xfrm>
                <a:off x="2880" y="4032"/>
                <a:ext cx="288" cy="576"/>
                <a:chOff x="4896" y="3024"/>
                <a:chExt cx="3312" cy="3456"/>
              </a:xfrm>
            </p:grpSpPr>
            <p:sp>
              <p:nvSpPr>
                <p:cNvPr id="9263" name="Oval 31"/>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9264" name="AutoShape 32"/>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9265" name="Rectangle 33"/>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9266" name="AutoShape 34"/>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aphicFrame>
            <p:nvGraphicFramePr>
              <p:cNvPr id="9218" name="Object 2"/>
              <p:cNvGraphicFramePr>
                <a:graphicFrameLocks noChangeAspect="1"/>
              </p:cNvGraphicFramePr>
              <p:nvPr/>
            </p:nvGraphicFramePr>
            <p:xfrm>
              <a:off x="6912" y="4752"/>
              <a:ext cx="720" cy="316"/>
            </p:xfrm>
            <a:graphic>
              <a:graphicData uri="http://schemas.openxmlformats.org/presentationml/2006/ole">
                <p:oleObj spid="_x0000_s9218" r:id="rId5" imgW="1843200" imgH="810000" progId="">
                  <p:embed/>
                </p:oleObj>
              </a:graphicData>
            </a:graphic>
          </p:graphicFrame>
          <p:grpSp>
            <p:nvGrpSpPr>
              <p:cNvPr id="9230" name="Group 36"/>
              <p:cNvGrpSpPr>
                <a:grpSpLocks/>
              </p:cNvGrpSpPr>
              <p:nvPr/>
            </p:nvGrpSpPr>
            <p:grpSpPr bwMode="auto">
              <a:xfrm>
                <a:off x="4320" y="4320"/>
                <a:ext cx="9504" cy="0"/>
                <a:chOff x="4032" y="4464"/>
                <a:chExt cx="9504" cy="0"/>
              </a:xfrm>
            </p:grpSpPr>
            <p:sp>
              <p:nvSpPr>
                <p:cNvPr id="9260" name="Line 37"/>
                <p:cNvSpPr>
                  <a:spLocks noChangeShapeType="1"/>
                </p:cNvSpPr>
                <p:nvPr/>
              </p:nvSpPr>
              <p:spPr bwMode="auto">
                <a:xfrm flipH="1" flipV="1">
                  <a:off x="10224" y="4464"/>
                  <a:ext cx="3312" cy="0"/>
                </a:xfrm>
                <a:prstGeom prst="line">
                  <a:avLst/>
                </a:prstGeom>
                <a:noFill/>
                <a:ln w="12700">
                  <a:solidFill>
                    <a:srgbClr val="000080"/>
                  </a:solidFill>
                  <a:round/>
                  <a:headEnd/>
                  <a:tailEnd type="triangle" w="med" len="med"/>
                </a:ln>
              </p:spPr>
              <p:txBody>
                <a:bodyPr/>
                <a:lstStyle/>
                <a:p>
                  <a:endParaRPr lang="fr-FR"/>
                </a:p>
              </p:txBody>
            </p:sp>
            <p:sp>
              <p:nvSpPr>
                <p:cNvPr id="9261" name="Line 38"/>
                <p:cNvSpPr>
                  <a:spLocks noChangeShapeType="1"/>
                </p:cNvSpPr>
                <p:nvPr/>
              </p:nvSpPr>
              <p:spPr bwMode="auto">
                <a:xfrm flipH="1" flipV="1">
                  <a:off x="7200" y="4464"/>
                  <a:ext cx="3024" cy="0"/>
                </a:xfrm>
                <a:prstGeom prst="line">
                  <a:avLst/>
                </a:prstGeom>
                <a:noFill/>
                <a:ln w="12700">
                  <a:solidFill>
                    <a:srgbClr val="000080"/>
                  </a:solidFill>
                  <a:round/>
                  <a:headEnd/>
                  <a:tailEnd type="triangle" w="med" len="med"/>
                </a:ln>
              </p:spPr>
              <p:txBody>
                <a:bodyPr/>
                <a:lstStyle/>
                <a:p>
                  <a:endParaRPr lang="fr-FR"/>
                </a:p>
              </p:txBody>
            </p:sp>
            <p:sp>
              <p:nvSpPr>
                <p:cNvPr id="9262" name="Line 39"/>
                <p:cNvSpPr>
                  <a:spLocks noChangeShapeType="1"/>
                </p:cNvSpPr>
                <p:nvPr/>
              </p:nvSpPr>
              <p:spPr bwMode="auto">
                <a:xfrm flipH="1" flipV="1">
                  <a:off x="4032" y="4464"/>
                  <a:ext cx="3168" cy="0"/>
                </a:xfrm>
                <a:prstGeom prst="line">
                  <a:avLst/>
                </a:prstGeom>
                <a:noFill/>
                <a:ln w="12700">
                  <a:solidFill>
                    <a:srgbClr val="000080"/>
                  </a:solidFill>
                  <a:round/>
                  <a:headEnd/>
                  <a:tailEnd type="triangle" w="med" len="med"/>
                </a:ln>
              </p:spPr>
              <p:txBody>
                <a:bodyPr/>
                <a:lstStyle/>
                <a:p>
                  <a:endParaRPr lang="fr-FR"/>
                </a:p>
              </p:txBody>
            </p:sp>
          </p:grpSp>
          <p:grpSp>
            <p:nvGrpSpPr>
              <p:cNvPr id="9231" name="Group 40"/>
              <p:cNvGrpSpPr>
                <a:grpSpLocks/>
              </p:cNvGrpSpPr>
              <p:nvPr/>
            </p:nvGrpSpPr>
            <p:grpSpPr bwMode="auto">
              <a:xfrm flipH="1" flipV="1">
                <a:off x="3888" y="4464"/>
                <a:ext cx="9504" cy="0"/>
                <a:chOff x="4032" y="4464"/>
                <a:chExt cx="9504" cy="0"/>
              </a:xfrm>
            </p:grpSpPr>
            <p:sp>
              <p:nvSpPr>
                <p:cNvPr id="9257" name="Line 41"/>
                <p:cNvSpPr>
                  <a:spLocks noChangeShapeType="1"/>
                </p:cNvSpPr>
                <p:nvPr/>
              </p:nvSpPr>
              <p:spPr bwMode="auto">
                <a:xfrm flipH="1" flipV="1">
                  <a:off x="10224" y="4464"/>
                  <a:ext cx="3312" cy="0"/>
                </a:xfrm>
                <a:prstGeom prst="line">
                  <a:avLst/>
                </a:prstGeom>
                <a:noFill/>
                <a:ln w="12700">
                  <a:solidFill>
                    <a:srgbClr val="000080"/>
                  </a:solidFill>
                  <a:round/>
                  <a:headEnd/>
                  <a:tailEnd type="triangle" w="med" len="med"/>
                </a:ln>
              </p:spPr>
              <p:txBody>
                <a:bodyPr/>
                <a:lstStyle/>
                <a:p>
                  <a:endParaRPr lang="fr-FR"/>
                </a:p>
              </p:txBody>
            </p:sp>
            <p:sp>
              <p:nvSpPr>
                <p:cNvPr id="9258" name="Line 42"/>
                <p:cNvSpPr>
                  <a:spLocks noChangeShapeType="1"/>
                </p:cNvSpPr>
                <p:nvPr/>
              </p:nvSpPr>
              <p:spPr bwMode="auto">
                <a:xfrm flipH="1" flipV="1">
                  <a:off x="7200" y="4464"/>
                  <a:ext cx="3024" cy="0"/>
                </a:xfrm>
                <a:prstGeom prst="line">
                  <a:avLst/>
                </a:prstGeom>
                <a:noFill/>
                <a:ln w="12700">
                  <a:solidFill>
                    <a:srgbClr val="000080"/>
                  </a:solidFill>
                  <a:round/>
                  <a:headEnd/>
                  <a:tailEnd type="triangle" w="med" len="med"/>
                </a:ln>
              </p:spPr>
              <p:txBody>
                <a:bodyPr/>
                <a:lstStyle/>
                <a:p>
                  <a:endParaRPr lang="fr-FR"/>
                </a:p>
              </p:txBody>
            </p:sp>
            <p:sp>
              <p:nvSpPr>
                <p:cNvPr id="9259" name="Line 43"/>
                <p:cNvSpPr>
                  <a:spLocks noChangeShapeType="1"/>
                </p:cNvSpPr>
                <p:nvPr/>
              </p:nvSpPr>
              <p:spPr bwMode="auto">
                <a:xfrm flipH="1" flipV="1">
                  <a:off x="4032" y="4464"/>
                  <a:ext cx="3168" cy="0"/>
                </a:xfrm>
                <a:prstGeom prst="line">
                  <a:avLst/>
                </a:prstGeom>
                <a:noFill/>
                <a:ln w="12700">
                  <a:solidFill>
                    <a:srgbClr val="000080"/>
                  </a:solidFill>
                  <a:round/>
                  <a:headEnd/>
                  <a:tailEnd type="triangle" w="med" len="med"/>
                </a:ln>
              </p:spPr>
              <p:txBody>
                <a:bodyPr/>
                <a:lstStyle/>
                <a:p>
                  <a:endParaRPr lang="fr-FR"/>
                </a:p>
              </p:txBody>
            </p:sp>
          </p:grpSp>
          <p:grpSp>
            <p:nvGrpSpPr>
              <p:cNvPr id="9232" name="Group 44"/>
              <p:cNvGrpSpPr>
                <a:grpSpLocks/>
              </p:cNvGrpSpPr>
              <p:nvPr/>
            </p:nvGrpSpPr>
            <p:grpSpPr bwMode="auto">
              <a:xfrm>
                <a:off x="3600" y="3541"/>
                <a:ext cx="720" cy="603"/>
                <a:chOff x="3600" y="3456"/>
                <a:chExt cx="720" cy="603"/>
              </a:xfrm>
            </p:grpSpPr>
            <p:grpSp>
              <p:nvGrpSpPr>
                <p:cNvPr id="9247" name="Group 45"/>
                <p:cNvGrpSpPr>
                  <a:grpSpLocks noChangeAspect="1"/>
                </p:cNvGrpSpPr>
                <p:nvPr/>
              </p:nvGrpSpPr>
              <p:grpSpPr bwMode="auto">
                <a:xfrm>
                  <a:off x="3600" y="3888"/>
                  <a:ext cx="576" cy="171"/>
                  <a:chOff x="1584" y="2736"/>
                  <a:chExt cx="1008" cy="144"/>
                </a:xfrm>
              </p:grpSpPr>
              <p:sp>
                <p:nvSpPr>
                  <p:cNvPr id="9254" name="Rectangle 46"/>
                  <p:cNvSpPr>
                    <a:spLocks noChangeAspect="1" noChangeArrowheads="1"/>
                  </p:cNvSpPr>
                  <p:nvPr/>
                </p:nvSpPr>
                <p:spPr bwMode="auto">
                  <a:xfrm>
                    <a:off x="1872" y="2736"/>
                    <a:ext cx="432" cy="144"/>
                  </a:xfrm>
                  <a:prstGeom prst="rect">
                    <a:avLst/>
                  </a:prstGeom>
                  <a:solidFill>
                    <a:srgbClr val="FF0000"/>
                  </a:solidFill>
                  <a:ln w="12700">
                    <a:solidFill>
                      <a:srgbClr val="FF0000"/>
                    </a:solidFill>
                    <a:miter lim="800000"/>
                    <a:headEnd/>
                    <a:tailEnd/>
                  </a:ln>
                </p:spPr>
                <p:txBody>
                  <a:bodyPr/>
                  <a:lstStyle/>
                  <a:p>
                    <a:endParaRPr lang="fr-FR"/>
                  </a:p>
                </p:txBody>
              </p:sp>
              <p:sp>
                <p:nvSpPr>
                  <p:cNvPr id="9255" name="AutoShape 47"/>
                  <p:cNvSpPr>
                    <a:spLocks noChangeAspect="1" noChangeArrowheads="1"/>
                  </p:cNvSpPr>
                  <p:nvPr/>
                </p:nvSpPr>
                <p:spPr bwMode="auto">
                  <a:xfrm rot="16200000" flipH="1">
                    <a:off x="1656" y="2664"/>
                    <a:ext cx="144" cy="288"/>
                  </a:xfrm>
                  <a:prstGeom prst="triangle">
                    <a:avLst>
                      <a:gd name="adj" fmla="val 50000"/>
                    </a:avLst>
                  </a:prstGeom>
                  <a:solidFill>
                    <a:srgbClr val="FF0000"/>
                  </a:solidFill>
                  <a:ln w="12700">
                    <a:solidFill>
                      <a:srgbClr val="FF0000"/>
                    </a:solidFill>
                    <a:miter lim="800000"/>
                    <a:headEnd/>
                    <a:tailEnd/>
                  </a:ln>
                </p:spPr>
                <p:txBody>
                  <a:bodyPr/>
                  <a:lstStyle/>
                  <a:p>
                    <a:endParaRPr lang="fr-FR"/>
                  </a:p>
                </p:txBody>
              </p:sp>
              <p:sp>
                <p:nvSpPr>
                  <p:cNvPr id="9256" name="AutoShape 48"/>
                  <p:cNvSpPr>
                    <a:spLocks noChangeAspect="1" noChangeArrowheads="1"/>
                  </p:cNvSpPr>
                  <p:nvPr/>
                </p:nvSpPr>
                <p:spPr bwMode="auto">
                  <a:xfrm rot="5400000">
                    <a:off x="2376" y="2664"/>
                    <a:ext cx="144" cy="288"/>
                  </a:xfrm>
                  <a:prstGeom prst="triangle">
                    <a:avLst>
                      <a:gd name="adj" fmla="val 50000"/>
                    </a:avLst>
                  </a:prstGeom>
                  <a:solidFill>
                    <a:srgbClr val="FF0000"/>
                  </a:solidFill>
                  <a:ln w="12700">
                    <a:solidFill>
                      <a:srgbClr val="FF0000"/>
                    </a:solidFill>
                    <a:miter lim="800000"/>
                    <a:headEnd/>
                    <a:tailEnd/>
                  </a:ln>
                </p:spPr>
                <p:txBody>
                  <a:bodyPr/>
                  <a:lstStyle/>
                  <a:p>
                    <a:endParaRPr lang="fr-FR"/>
                  </a:p>
                </p:txBody>
              </p:sp>
            </p:grpSp>
            <p:sp>
              <p:nvSpPr>
                <p:cNvPr id="9248" name="Line 49"/>
                <p:cNvSpPr>
                  <a:spLocks noChangeShapeType="1"/>
                </p:cNvSpPr>
                <p:nvPr/>
              </p:nvSpPr>
              <p:spPr bwMode="auto">
                <a:xfrm flipH="1">
                  <a:off x="3888" y="3600"/>
                  <a:ext cx="288" cy="432"/>
                </a:xfrm>
                <a:prstGeom prst="line">
                  <a:avLst/>
                </a:prstGeom>
                <a:noFill/>
                <a:ln w="19050">
                  <a:solidFill>
                    <a:srgbClr val="000000"/>
                  </a:solidFill>
                  <a:round/>
                  <a:headEnd/>
                  <a:tailEnd/>
                </a:ln>
              </p:spPr>
              <p:txBody>
                <a:bodyPr/>
                <a:lstStyle/>
                <a:p>
                  <a:endParaRPr lang="fr-FR"/>
                </a:p>
              </p:txBody>
            </p:sp>
            <p:grpSp>
              <p:nvGrpSpPr>
                <p:cNvPr id="9249" name="Group 50"/>
                <p:cNvGrpSpPr>
                  <a:grpSpLocks/>
                </p:cNvGrpSpPr>
                <p:nvPr/>
              </p:nvGrpSpPr>
              <p:grpSpPr bwMode="auto">
                <a:xfrm>
                  <a:off x="4032" y="3456"/>
                  <a:ext cx="288" cy="576"/>
                  <a:chOff x="4896" y="3024"/>
                  <a:chExt cx="3312" cy="3456"/>
                </a:xfrm>
              </p:grpSpPr>
              <p:sp>
                <p:nvSpPr>
                  <p:cNvPr id="9250" name="Oval 51"/>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9251" name="AutoShape 52"/>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9252" name="Rectangle 53"/>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9253" name="AutoShape 54"/>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pSp>
          <p:grpSp>
            <p:nvGrpSpPr>
              <p:cNvPr id="9233" name="Group 55"/>
              <p:cNvGrpSpPr>
                <a:grpSpLocks/>
              </p:cNvGrpSpPr>
              <p:nvPr/>
            </p:nvGrpSpPr>
            <p:grpSpPr bwMode="auto">
              <a:xfrm>
                <a:off x="13680" y="4032"/>
                <a:ext cx="294" cy="631"/>
                <a:chOff x="13104" y="4176"/>
                <a:chExt cx="294" cy="631"/>
              </a:xfrm>
            </p:grpSpPr>
            <p:sp>
              <p:nvSpPr>
                <p:cNvPr id="9241" name="Freeform 56"/>
                <p:cNvSpPr>
                  <a:spLocks/>
                </p:cNvSpPr>
                <p:nvPr/>
              </p:nvSpPr>
              <p:spPr bwMode="auto">
                <a:xfrm>
                  <a:off x="13248" y="4752"/>
                  <a:ext cx="150" cy="55"/>
                </a:xfrm>
                <a:custGeom>
                  <a:avLst/>
                  <a:gdLst>
                    <a:gd name="T0" fmla="*/ 6 w 150"/>
                    <a:gd name="T1" fmla="*/ 55 h 55"/>
                    <a:gd name="T2" fmla="*/ 140 w 150"/>
                    <a:gd name="T3" fmla="*/ 7 h 55"/>
                    <a:gd name="T4" fmla="*/ 150 w 150"/>
                    <a:gd name="T5" fmla="*/ 55 h 55"/>
                    <a:gd name="T6" fmla="*/ 65 w 150"/>
                    <a:gd name="T7" fmla="*/ 30 h 55"/>
                    <a:gd name="T8" fmla="*/ 6 w 150"/>
                    <a:gd name="T9" fmla="*/ 55 h 55"/>
                    <a:gd name="T10" fmla="*/ 0 60000 65536"/>
                    <a:gd name="T11" fmla="*/ 0 60000 65536"/>
                    <a:gd name="T12" fmla="*/ 0 60000 65536"/>
                    <a:gd name="T13" fmla="*/ 0 60000 65536"/>
                    <a:gd name="T14" fmla="*/ 0 60000 65536"/>
                    <a:gd name="T15" fmla="*/ 0 w 150"/>
                    <a:gd name="T16" fmla="*/ 0 h 55"/>
                    <a:gd name="T17" fmla="*/ 150 w 150"/>
                    <a:gd name="T18" fmla="*/ 55 h 55"/>
                  </a:gdLst>
                  <a:ahLst/>
                  <a:cxnLst>
                    <a:cxn ang="T10">
                      <a:pos x="T0" y="T1"/>
                    </a:cxn>
                    <a:cxn ang="T11">
                      <a:pos x="T2" y="T3"/>
                    </a:cxn>
                    <a:cxn ang="T12">
                      <a:pos x="T4" y="T5"/>
                    </a:cxn>
                    <a:cxn ang="T13">
                      <a:pos x="T6" y="T7"/>
                    </a:cxn>
                    <a:cxn ang="T14">
                      <a:pos x="T8" y="T9"/>
                    </a:cxn>
                  </a:cxnLst>
                  <a:rect l="T15" t="T16" r="T17" b="T18"/>
                  <a:pathLst>
                    <a:path w="150" h="55">
                      <a:moveTo>
                        <a:pt x="6" y="55"/>
                      </a:moveTo>
                      <a:lnTo>
                        <a:pt x="140" y="7"/>
                      </a:lnTo>
                      <a:lnTo>
                        <a:pt x="150" y="55"/>
                      </a:lnTo>
                      <a:cubicBezTo>
                        <a:pt x="139" y="34"/>
                        <a:pt x="87" y="40"/>
                        <a:pt x="65" y="30"/>
                      </a:cubicBezTo>
                      <a:cubicBezTo>
                        <a:pt x="0" y="1"/>
                        <a:pt x="4" y="0"/>
                        <a:pt x="6" y="55"/>
                      </a:cubicBezTo>
                      <a:close/>
                    </a:path>
                  </a:pathLst>
                </a:custGeom>
                <a:solidFill>
                  <a:srgbClr val="993300"/>
                </a:solidFill>
                <a:ln w="57150" cap="flat" cmpd="sng">
                  <a:solidFill>
                    <a:srgbClr val="993300"/>
                  </a:solidFill>
                  <a:prstDash val="solid"/>
                  <a:round/>
                  <a:headEnd/>
                  <a:tailEnd/>
                </a:ln>
              </p:spPr>
              <p:txBody>
                <a:bodyPr/>
                <a:lstStyle/>
                <a:p>
                  <a:endParaRPr lang="fr-FR"/>
                </a:p>
              </p:txBody>
            </p:sp>
            <p:grpSp>
              <p:nvGrpSpPr>
                <p:cNvPr id="9242" name="Group 57"/>
                <p:cNvGrpSpPr>
                  <a:grpSpLocks/>
                </p:cNvGrpSpPr>
                <p:nvPr/>
              </p:nvGrpSpPr>
              <p:grpSpPr bwMode="auto">
                <a:xfrm flipH="1">
                  <a:off x="13104" y="4176"/>
                  <a:ext cx="288" cy="576"/>
                  <a:chOff x="4896" y="3024"/>
                  <a:chExt cx="3312" cy="3456"/>
                </a:xfrm>
              </p:grpSpPr>
              <p:sp>
                <p:nvSpPr>
                  <p:cNvPr id="9243" name="Oval 58"/>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9244" name="AutoShape 59"/>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9245" name="Rectangle 60"/>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9246" name="AutoShape 61"/>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pSp>
          <p:grpSp>
            <p:nvGrpSpPr>
              <p:cNvPr id="9234" name="Group 62"/>
              <p:cNvGrpSpPr>
                <a:grpSpLocks/>
              </p:cNvGrpSpPr>
              <p:nvPr/>
            </p:nvGrpSpPr>
            <p:grpSpPr bwMode="auto">
              <a:xfrm>
                <a:off x="13104" y="4176"/>
                <a:ext cx="294" cy="631"/>
                <a:chOff x="13104" y="4176"/>
                <a:chExt cx="294" cy="631"/>
              </a:xfrm>
            </p:grpSpPr>
            <p:sp>
              <p:nvSpPr>
                <p:cNvPr id="9235" name="Freeform 63"/>
                <p:cNvSpPr>
                  <a:spLocks/>
                </p:cNvSpPr>
                <p:nvPr/>
              </p:nvSpPr>
              <p:spPr bwMode="auto">
                <a:xfrm>
                  <a:off x="13248" y="4752"/>
                  <a:ext cx="150" cy="55"/>
                </a:xfrm>
                <a:custGeom>
                  <a:avLst/>
                  <a:gdLst>
                    <a:gd name="T0" fmla="*/ 6 w 150"/>
                    <a:gd name="T1" fmla="*/ 55 h 55"/>
                    <a:gd name="T2" fmla="*/ 140 w 150"/>
                    <a:gd name="T3" fmla="*/ 7 h 55"/>
                    <a:gd name="T4" fmla="*/ 150 w 150"/>
                    <a:gd name="T5" fmla="*/ 55 h 55"/>
                    <a:gd name="T6" fmla="*/ 65 w 150"/>
                    <a:gd name="T7" fmla="*/ 30 h 55"/>
                    <a:gd name="T8" fmla="*/ 6 w 150"/>
                    <a:gd name="T9" fmla="*/ 55 h 55"/>
                    <a:gd name="T10" fmla="*/ 0 60000 65536"/>
                    <a:gd name="T11" fmla="*/ 0 60000 65536"/>
                    <a:gd name="T12" fmla="*/ 0 60000 65536"/>
                    <a:gd name="T13" fmla="*/ 0 60000 65536"/>
                    <a:gd name="T14" fmla="*/ 0 60000 65536"/>
                    <a:gd name="T15" fmla="*/ 0 w 150"/>
                    <a:gd name="T16" fmla="*/ 0 h 55"/>
                    <a:gd name="T17" fmla="*/ 150 w 150"/>
                    <a:gd name="T18" fmla="*/ 55 h 55"/>
                  </a:gdLst>
                  <a:ahLst/>
                  <a:cxnLst>
                    <a:cxn ang="T10">
                      <a:pos x="T0" y="T1"/>
                    </a:cxn>
                    <a:cxn ang="T11">
                      <a:pos x="T2" y="T3"/>
                    </a:cxn>
                    <a:cxn ang="T12">
                      <a:pos x="T4" y="T5"/>
                    </a:cxn>
                    <a:cxn ang="T13">
                      <a:pos x="T6" y="T7"/>
                    </a:cxn>
                    <a:cxn ang="T14">
                      <a:pos x="T8" y="T9"/>
                    </a:cxn>
                  </a:cxnLst>
                  <a:rect l="T15" t="T16" r="T17" b="T18"/>
                  <a:pathLst>
                    <a:path w="150" h="55">
                      <a:moveTo>
                        <a:pt x="6" y="55"/>
                      </a:moveTo>
                      <a:lnTo>
                        <a:pt x="140" y="7"/>
                      </a:lnTo>
                      <a:lnTo>
                        <a:pt x="150" y="55"/>
                      </a:lnTo>
                      <a:cubicBezTo>
                        <a:pt x="139" y="34"/>
                        <a:pt x="87" y="40"/>
                        <a:pt x="65" y="30"/>
                      </a:cubicBezTo>
                      <a:cubicBezTo>
                        <a:pt x="0" y="1"/>
                        <a:pt x="4" y="0"/>
                        <a:pt x="6" y="55"/>
                      </a:cubicBezTo>
                      <a:close/>
                    </a:path>
                  </a:pathLst>
                </a:custGeom>
                <a:solidFill>
                  <a:srgbClr val="993300"/>
                </a:solidFill>
                <a:ln w="57150" cap="flat" cmpd="sng">
                  <a:solidFill>
                    <a:srgbClr val="993300"/>
                  </a:solidFill>
                  <a:prstDash val="solid"/>
                  <a:round/>
                  <a:headEnd/>
                  <a:tailEnd/>
                </a:ln>
              </p:spPr>
              <p:txBody>
                <a:bodyPr/>
                <a:lstStyle/>
                <a:p>
                  <a:endParaRPr lang="fr-FR"/>
                </a:p>
              </p:txBody>
            </p:sp>
            <p:grpSp>
              <p:nvGrpSpPr>
                <p:cNvPr id="9236" name="Group 64"/>
                <p:cNvGrpSpPr>
                  <a:grpSpLocks/>
                </p:cNvGrpSpPr>
                <p:nvPr/>
              </p:nvGrpSpPr>
              <p:grpSpPr bwMode="auto">
                <a:xfrm flipH="1">
                  <a:off x="13104" y="4176"/>
                  <a:ext cx="288" cy="576"/>
                  <a:chOff x="4896" y="3024"/>
                  <a:chExt cx="3312" cy="3456"/>
                </a:xfrm>
              </p:grpSpPr>
              <p:sp>
                <p:nvSpPr>
                  <p:cNvPr id="9237" name="Oval 65"/>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9238" name="AutoShape 66"/>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9239" name="Rectangle 67"/>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9240" name="AutoShape 68"/>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pSp>
        </p:grpSp>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46083"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93EC57B2-55E5-411D-BDD0-3EFC65BD638F}" type="slidenum">
              <a:rPr lang="fr-FR">
                <a:solidFill>
                  <a:schemeClr val="tx1">
                    <a:tint val="75000"/>
                  </a:schemeClr>
                </a:solidFill>
                <a:latin typeface="+mn-lt"/>
                <a:ea typeface="+mn-ea"/>
              </a:rPr>
              <a:pPr algn="ctr" fontAlgn="auto">
                <a:spcBef>
                  <a:spcPts val="0"/>
                </a:spcBef>
                <a:spcAft>
                  <a:spcPts val="0"/>
                </a:spcAft>
                <a:defRPr/>
              </a:pPr>
              <a:t>43</a:t>
            </a:fld>
            <a:endParaRPr lang="fr-FR">
              <a:solidFill>
                <a:schemeClr val="tx1">
                  <a:tint val="75000"/>
                </a:schemeClr>
              </a:solidFill>
              <a:latin typeface="+mn-lt"/>
              <a:ea typeface="+mn-ea"/>
            </a:endParaRPr>
          </a:p>
        </p:txBody>
      </p:sp>
      <p:sp>
        <p:nvSpPr>
          <p:cNvPr id="6" name="Rectangle 2"/>
          <p:cNvSpPr txBox="1">
            <a:spLocks noChangeArrowheads="1"/>
          </p:cNvSpPr>
          <p:nvPr/>
        </p:nvSpPr>
        <p:spPr bwMode="auto">
          <a:xfrm>
            <a:off x="936625"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Relais Bouée tube 4 x 50 m</a:t>
            </a:r>
          </a:p>
        </p:txBody>
      </p:sp>
      <p:sp>
        <p:nvSpPr>
          <p:cNvPr id="46086" name="Rectangle 3"/>
          <p:cNvSpPr txBox="1">
            <a:spLocks noChangeArrowheads="1"/>
          </p:cNvSpPr>
          <p:nvPr/>
        </p:nvSpPr>
        <p:spPr bwMode="auto">
          <a:xfrm>
            <a:off x="250825" y="1196975"/>
            <a:ext cx="8496300" cy="4752975"/>
          </a:xfrm>
          <a:prstGeom prst="rect">
            <a:avLst/>
          </a:prstGeom>
          <a:noFill/>
          <a:ln w="9525">
            <a:noFill/>
            <a:miter lim="800000"/>
            <a:headEnd/>
            <a:tailEnd/>
          </a:ln>
        </p:spPr>
        <p:txBody>
          <a:bodyPr/>
          <a:lstStyle/>
          <a:p>
            <a:pPr marL="4763" indent="-4763" algn="just">
              <a:lnSpc>
                <a:spcPct val="80000"/>
              </a:lnSpc>
            </a:pPr>
            <a:r>
              <a:rPr lang="fr-FR" sz="2000">
                <a:solidFill>
                  <a:srgbClr val="000099"/>
                </a:solidFill>
              </a:rPr>
              <a:t>Suite au signal sonore, </a:t>
            </a:r>
            <a:r>
              <a:rPr lang="fr-FR" sz="2000" b="1">
                <a:solidFill>
                  <a:srgbClr val="000099"/>
                </a:solidFill>
              </a:rPr>
              <a:t>le premier sauveteur </a:t>
            </a:r>
            <a:r>
              <a:rPr lang="fr-FR" sz="2000">
                <a:solidFill>
                  <a:srgbClr val="000099"/>
                </a:solidFill>
              </a:rPr>
              <a:t>plonge et nage en nage libre </a:t>
            </a:r>
            <a:r>
              <a:rPr lang="fr-FR" sz="2000" b="1">
                <a:solidFill>
                  <a:srgbClr val="000099"/>
                </a:solidFill>
              </a:rPr>
              <a:t>50m sans palmes.</a:t>
            </a:r>
          </a:p>
          <a:p>
            <a:pPr marL="4763" indent="-4763" algn="just">
              <a:lnSpc>
                <a:spcPct val="80000"/>
              </a:lnSpc>
            </a:pPr>
            <a:endParaRPr lang="fr-FR" sz="2000">
              <a:solidFill>
                <a:srgbClr val="000099"/>
              </a:solidFill>
            </a:endParaRPr>
          </a:p>
          <a:p>
            <a:pPr marL="4763" indent="-4763" algn="just">
              <a:lnSpc>
                <a:spcPct val="80000"/>
              </a:lnSpc>
            </a:pPr>
            <a:r>
              <a:rPr lang="fr-FR" sz="2000">
                <a:solidFill>
                  <a:srgbClr val="000099"/>
                </a:solidFill>
              </a:rPr>
              <a:t>Après que le premier sauveteur ait touché le mur, </a:t>
            </a:r>
            <a:r>
              <a:rPr lang="fr-FR" sz="2000" b="1">
                <a:solidFill>
                  <a:srgbClr val="000099"/>
                </a:solidFill>
              </a:rPr>
              <a:t>le deuxième sauveteur </a:t>
            </a:r>
            <a:r>
              <a:rPr lang="fr-FR" sz="2000">
                <a:solidFill>
                  <a:srgbClr val="000099"/>
                </a:solidFill>
              </a:rPr>
              <a:t>plonge et nage en nage libre </a:t>
            </a:r>
            <a:r>
              <a:rPr lang="fr-FR" sz="2000" b="1">
                <a:solidFill>
                  <a:srgbClr val="000099"/>
                </a:solidFill>
              </a:rPr>
              <a:t>50m avec des palmes.</a:t>
            </a:r>
          </a:p>
          <a:p>
            <a:pPr marL="4763" indent="-4763" algn="just">
              <a:lnSpc>
                <a:spcPct val="80000"/>
              </a:lnSpc>
            </a:pPr>
            <a:endParaRPr lang="fr-FR" sz="2000">
              <a:solidFill>
                <a:srgbClr val="000099"/>
              </a:solidFill>
            </a:endParaRPr>
          </a:p>
          <a:p>
            <a:pPr marL="4763" indent="-4763" algn="just">
              <a:lnSpc>
                <a:spcPct val="80000"/>
              </a:lnSpc>
            </a:pPr>
            <a:r>
              <a:rPr lang="fr-FR" sz="2000">
                <a:solidFill>
                  <a:srgbClr val="000099"/>
                </a:solidFill>
              </a:rPr>
              <a:t>Après que le deuxième sauveteur ait touché le mur, </a:t>
            </a:r>
            <a:r>
              <a:rPr lang="fr-FR" sz="2000" b="1">
                <a:solidFill>
                  <a:srgbClr val="000099"/>
                </a:solidFill>
              </a:rPr>
              <a:t>le troisième sauveteur </a:t>
            </a:r>
            <a:r>
              <a:rPr lang="fr-FR" sz="2000">
                <a:solidFill>
                  <a:srgbClr val="000099"/>
                </a:solidFill>
              </a:rPr>
              <a:t>plonge et nage en nage libre </a:t>
            </a:r>
            <a:r>
              <a:rPr lang="fr-FR" sz="2000" b="1">
                <a:solidFill>
                  <a:srgbClr val="000099"/>
                </a:solidFill>
              </a:rPr>
              <a:t>50m en tirant une bouée tube</a:t>
            </a:r>
            <a:r>
              <a:rPr lang="fr-FR" sz="2000">
                <a:solidFill>
                  <a:srgbClr val="000099"/>
                </a:solidFill>
              </a:rPr>
              <a:t>.  Après contact avec le bord de la piscine (virage), le troisième sauveteur passe le harnais de la bouée tube au </a:t>
            </a:r>
            <a:r>
              <a:rPr lang="fr-FR" sz="2000" b="1">
                <a:solidFill>
                  <a:srgbClr val="000099"/>
                </a:solidFill>
              </a:rPr>
              <a:t>quatrième sauveteur </a:t>
            </a:r>
            <a:r>
              <a:rPr lang="fr-FR" sz="2000">
                <a:solidFill>
                  <a:srgbClr val="000099"/>
                </a:solidFill>
              </a:rPr>
              <a:t>qui attend avec </a:t>
            </a:r>
            <a:r>
              <a:rPr lang="fr-FR" sz="2000" b="1">
                <a:solidFill>
                  <a:srgbClr val="000099"/>
                </a:solidFill>
              </a:rPr>
              <a:t>les palmes aux pieds </a:t>
            </a:r>
            <a:r>
              <a:rPr lang="fr-FR" sz="2000">
                <a:solidFill>
                  <a:srgbClr val="000099"/>
                </a:solidFill>
              </a:rPr>
              <a:t>dans l'eau en se tenant au moins d'une main au bord de la piscine. Le troisième sauveteur, jouant le rôle de la </a:t>
            </a:r>
            <a:r>
              <a:rPr lang="fr-FR" sz="2000" b="1">
                <a:solidFill>
                  <a:srgbClr val="000099"/>
                </a:solidFill>
              </a:rPr>
              <a:t>« victime », tient la bouée tube avec les deux mains, tout en étant remorqué sur 50m </a:t>
            </a:r>
            <a:r>
              <a:rPr lang="fr-FR" sz="2000">
                <a:solidFill>
                  <a:srgbClr val="000099"/>
                </a:solidFill>
              </a:rPr>
              <a:t>par le quatrième sauveteur jusqu'au mur d'arrivée.</a:t>
            </a:r>
          </a:p>
          <a:p>
            <a:pPr marL="4763" indent="-4763" algn="just">
              <a:lnSpc>
                <a:spcPct val="80000"/>
              </a:lnSpc>
            </a:pPr>
            <a:endParaRPr lang="fr-FR" sz="2000">
              <a:solidFill>
                <a:srgbClr val="000099"/>
              </a:solidFill>
            </a:endParaRPr>
          </a:p>
          <a:p>
            <a:pPr marL="4763" indent="-4763" algn="just">
              <a:lnSpc>
                <a:spcPct val="80000"/>
              </a:lnSpc>
            </a:pPr>
            <a:r>
              <a:rPr lang="fr-FR" sz="2000">
                <a:solidFill>
                  <a:srgbClr val="000099"/>
                </a:solidFill>
              </a:rPr>
              <a:t>Le 4</a:t>
            </a:r>
            <a:r>
              <a:rPr lang="fr-FR" sz="2000" baseline="30000">
                <a:solidFill>
                  <a:srgbClr val="000099"/>
                </a:solidFill>
              </a:rPr>
              <a:t>ème</a:t>
            </a:r>
            <a:r>
              <a:rPr lang="fr-FR" sz="2000">
                <a:solidFill>
                  <a:srgbClr val="000099"/>
                </a:solidFill>
              </a:rPr>
              <a:t>  et 3</a:t>
            </a:r>
            <a:r>
              <a:rPr lang="fr-FR" sz="2000" baseline="30000">
                <a:solidFill>
                  <a:srgbClr val="000099"/>
                </a:solidFill>
              </a:rPr>
              <a:t>ème</a:t>
            </a:r>
            <a:r>
              <a:rPr lang="fr-FR" sz="2000">
                <a:solidFill>
                  <a:srgbClr val="000099"/>
                </a:solidFill>
              </a:rPr>
              <a:t>  sauveteur (victime) doivent partir du bord de la piscine (virage). La victime doit être en contact avec la bouée tube avant de passer la ligne des 5 mètres.</a:t>
            </a:r>
          </a:p>
          <a:p>
            <a:pPr marL="4763" indent="-4763" algn="just">
              <a:lnSpc>
                <a:spcPct val="80000"/>
              </a:lnSpc>
            </a:pPr>
            <a:endParaRPr lang="fr-FR" sz="2000">
              <a:solidFill>
                <a:srgbClr val="000099"/>
              </a:solidFill>
            </a:endParaRPr>
          </a:p>
          <a:p>
            <a:pPr marL="4763" indent="-4763" algn="just">
              <a:lnSpc>
                <a:spcPct val="80000"/>
              </a:lnSpc>
            </a:pPr>
            <a:r>
              <a:rPr lang="fr-FR" sz="2000">
                <a:solidFill>
                  <a:srgbClr val="000099"/>
                </a:solidFill>
              </a:rPr>
              <a:t>Le 1</a:t>
            </a:r>
            <a:r>
              <a:rPr lang="fr-FR" sz="2000" baseline="30000">
                <a:solidFill>
                  <a:srgbClr val="000099"/>
                </a:solidFill>
              </a:rPr>
              <a:t>er</a:t>
            </a:r>
            <a:r>
              <a:rPr lang="fr-FR" sz="2000">
                <a:solidFill>
                  <a:srgbClr val="000099"/>
                </a:solidFill>
              </a:rPr>
              <a:t> et le 2</a:t>
            </a:r>
            <a:r>
              <a:rPr lang="fr-FR" sz="2000" baseline="30000">
                <a:solidFill>
                  <a:srgbClr val="000099"/>
                </a:solidFill>
              </a:rPr>
              <a:t>ème</a:t>
            </a:r>
            <a:r>
              <a:rPr lang="fr-FR" sz="2000">
                <a:solidFill>
                  <a:srgbClr val="000099"/>
                </a:solidFill>
              </a:rPr>
              <a:t> compétiteur doivent quitter l’eau après avoir fini leur distance sans gêner les autres compétiteurs.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47107"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4C70B008-5710-4228-9856-FF5E4D04A014}" type="slidenum">
              <a:rPr lang="fr-FR">
                <a:solidFill>
                  <a:schemeClr val="tx1">
                    <a:tint val="75000"/>
                  </a:schemeClr>
                </a:solidFill>
                <a:latin typeface="+mn-lt"/>
                <a:ea typeface="+mn-ea"/>
              </a:rPr>
              <a:pPr algn="ctr" fontAlgn="auto">
                <a:spcBef>
                  <a:spcPts val="0"/>
                </a:spcBef>
                <a:spcAft>
                  <a:spcPts val="0"/>
                </a:spcAft>
                <a:defRPr/>
              </a:pPr>
              <a:t>44</a:t>
            </a:fld>
            <a:endParaRPr lang="fr-FR">
              <a:solidFill>
                <a:schemeClr val="tx1">
                  <a:tint val="75000"/>
                </a:schemeClr>
              </a:solidFill>
              <a:latin typeface="+mn-lt"/>
              <a:ea typeface="+mn-ea"/>
            </a:endParaRPr>
          </a:p>
        </p:txBody>
      </p:sp>
      <p:sp>
        <p:nvSpPr>
          <p:cNvPr id="6" name="Rectangle 2"/>
          <p:cNvSpPr txBox="1">
            <a:spLocks noChangeArrowheads="1"/>
          </p:cNvSpPr>
          <p:nvPr/>
        </p:nvSpPr>
        <p:spPr bwMode="auto">
          <a:xfrm>
            <a:off x="936625"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Relais Bouée tube 4 x 50 m</a:t>
            </a:r>
          </a:p>
        </p:txBody>
      </p:sp>
      <p:sp>
        <p:nvSpPr>
          <p:cNvPr id="47110" name="Rectangle 3"/>
          <p:cNvSpPr txBox="1">
            <a:spLocks noChangeArrowheads="1"/>
          </p:cNvSpPr>
          <p:nvPr/>
        </p:nvSpPr>
        <p:spPr bwMode="auto">
          <a:xfrm>
            <a:off x="250825" y="1917700"/>
            <a:ext cx="8496300" cy="4248150"/>
          </a:xfrm>
          <a:prstGeom prst="rect">
            <a:avLst/>
          </a:prstGeom>
          <a:noFill/>
          <a:ln w="9525">
            <a:noFill/>
            <a:miter lim="800000"/>
            <a:headEnd/>
            <a:tailEnd/>
          </a:ln>
        </p:spPr>
        <p:txBody>
          <a:bodyPr/>
          <a:lstStyle/>
          <a:p>
            <a:pPr marL="4763" indent="-4763" algn="just">
              <a:lnSpc>
                <a:spcPct val="80000"/>
              </a:lnSpc>
            </a:pPr>
            <a:r>
              <a:rPr lang="fr-FR" sz="2000">
                <a:solidFill>
                  <a:srgbClr val="000099"/>
                </a:solidFill>
              </a:rPr>
              <a:t>L'épreuve est complètement terminée quand le quatrième sauveteur touche le mur d'arrivée (bord de la  piscine avec la victime qui est en contact avec la bouée tube.</a:t>
            </a:r>
          </a:p>
          <a:p>
            <a:pPr marL="4763" indent="-4763" algn="just">
              <a:lnSpc>
                <a:spcPct val="80000"/>
              </a:lnSpc>
            </a:pPr>
            <a:endParaRPr lang="fr-FR" sz="2000">
              <a:solidFill>
                <a:srgbClr val="000099"/>
              </a:solidFill>
            </a:endParaRPr>
          </a:p>
          <a:p>
            <a:pPr marL="4763" indent="-4763" algn="just">
              <a:lnSpc>
                <a:spcPct val="80000"/>
              </a:lnSpc>
            </a:pPr>
            <a:r>
              <a:rPr lang="fr-FR" sz="2000">
                <a:solidFill>
                  <a:srgbClr val="000099"/>
                </a:solidFill>
              </a:rPr>
              <a:t>La victime peut faire des battements de jambes tout en étant remorquée, mais aucune autre aide n'est autorisée.</a:t>
            </a:r>
          </a:p>
          <a:p>
            <a:pPr marL="4763" indent="-4763" algn="just">
              <a:lnSpc>
                <a:spcPct val="80000"/>
              </a:lnSpc>
            </a:pPr>
            <a:endParaRPr lang="fr-FR" sz="2000">
              <a:solidFill>
                <a:srgbClr val="000099"/>
              </a:solidFill>
            </a:endParaRPr>
          </a:p>
          <a:p>
            <a:pPr marL="4763" indent="-4763" algn="just">
              <a:lnSpc>
                <a:spcPct val="80000"/>
              </a:lnSpc>
            </a:pPr>
            <a:r>
              <a:rPr lang="fr-FR" sz="2000">
                <a:solidFill>
                  <a:srgbClr val="000099"/>
                </a:solidFill>
              </a:rPr>
              <a:t>La victime doit saisir le corps principal de la bouée tube – pas par la corde ou par l'attache.</a:t>
            </a:r>
          </a:p>
          <a:p>
            <a:pPr marL="4763" indent="-4763" algn="just">
              <a:lnSpc>
                <a:spcPct val="80000"/>
              </a:lnSpc>
            </a:pPr>
            <a:endParaRPr lang="fr-FR" sz="2000">
              <a:solidFill>
                <a:srgbClr val="000099"/>
              </a:solidFill>
            </a:endParaRPr>
          </a:p>
          <a:p>
            <a:pPr marL="4763" indent="-4763" algn="just">
              <a:lnSpc>
                <a:spcPct val="80000"/>
              </a:lnSpc>
            </a:pPr>
            <a:r>
              <a:rPr lang="fr-FR" sz="2000" b="1">
                <a:solidFill>
                  <a:srgbClr val="000099"/>
                </a:solidFill>
              </a:rPr>
              <a:t>Pour les Benjamins :</a:t>
            </a:r>
          </a:p>
          <a:p>
            <a:pPr marL="4763" indent="-4763" algn="just">
              <a:lnSpc>
                <a:spcPct val="80000"/>
              </a:lnSpc>
            </a:pPr>
            <a:endParaRPr lang="fr-FR" sz="2000" b="1">
              <a:solidFill>
                <a:srgbClr val="000099"/>
              </a:solidFill>
            </a:endParaRPr>
          </a:p>
          <a:p>
            <a:pPr marL="4763" indent="-4763" algn="just">
              <a:lnSpc>
                <a:spcPct val="80000"/>
              </a:lnSpc>
            </a:pPr>
            <a:r>
              <a:rPr lang="fr-FR" sz="2000" b="1">
                <a:solidFill>
                  <a:srgbClr val="000099"/>
                </a:solidFill>
              </a:rPr>
              <a:t>1er sauveteur : 50 NL </a:t>
            </a:r>
          </a:p>
          <a:p>
            <a:pPr marL="4763" indent="-4763" algn="just">
              <a:lnSpc>
                <a:spcPct val="80000"/>
              </a:lnSpc>
            </a:pPr>
            <a:r>
              <a:rPr lang="fr-FR" sz="2000" b="1">
                <a:solidFill>
                  <a:srgbClr val="000099"/>
                </a:solidFill>
              </a:rPr>
              <a:t>2ème sauveteur : 50 NL + palmes</a:t>
            </a:r>
          </a:p>
          <a:p>
            <a:pPr marL="4763" indent="-4763" algn="just">
              <a:lnSpc>
                <a:spcPct val="80000"/>
              </a:lnSpc>
            </a:pPr>
            <a:r>
              <a:rPr lang="fr-FR" sz="2000" b="1">
                <a:solidFill>
                  <a:srgbClr val="000099"/>
                </a:solidFill>
              </a:rPr>
              <a:t>3ème sauveteur : 50 NL + BT</a:t>
            </a:r>
          </a:p>
          <a:p>
            <a:pPr marL="4763" indent="-4763" algn="just">
              <a:lnSpc>
                <a:spcPct val="80000"/>
              </a:lnSpc>
            </a:pPr>
            <a:r>
              <a:rPr lang="fr-FR" sz="2000" b="1">
                <a:solidFill>
                  <a:srgbClr val="000099"/>
                </a:solidFill>
              </a:rPr>
              <a:t>4ème sauveteur :50 NL + palmes + BT (sans victime)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48131"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A27C83EF-E2E2-4A2E-A8B0-A5A643CDFD17}" type="slidenum">
              <a:rPr lang="fr-FR">
                <a:solidFill>
                  <a:schemeClr val="tx1">
                    <a:tint val="75000"/>
                  </a:schemeClr>
                </a:solidFill>
                <a:latin typeface="+mn-lt"/>
                <a:ea typeface="+mn-ea"/>
              </a:rPr>
              <a:pPr algn="ctr" fontAlgn="auto">
                <a:spcBef>
                  <a:spcPts val="0"/>
                </a:spcBef>
                <a:spcAft>
                  <a:spcPts val="0"/>
                </a:spcAft>
                <a:defRPr/>
              </a:pPr>
              <a:t>45</a:t>
            </a:fld>
            <a:endParaRPr lang="fr-FR">
              <a:solidFill>
                <a:schemeClr val="tx1">
                  <a:tint val="75000"/>
                </a:schemeClr>
              </a:solidFill>
              <a:latin typeface="+mn-lt"/>
              <a:ea typeface="+mn-ea"/>
            </a:endParaRPr>
          </a:p>
        </p:txBody>
      </p:sp>
      <p:sp>
        <p:nvSpPr>
          <p:cNvPr id="6" name="Rectangle 2"/>
          <p:cNvSpPr txBox="1">
            <a:spLocks noChangeArrowheads="1"/>
          </p:cNvSpPr>
          <p:nvPr/>
        </p:nvSpPr>
        <p:spPr bwMode="auto">
          <a:xfrm>
            <a:off x="936625"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Relais Bouée tube 4 x 50 m</a:t>
            </a:r>
          </a:p>
        </p:txBody>
      </p:sp>
      <p:sp>
        <p:nvSpPr>
          <p:cNvPr id="48134" name="Rectangle 3"/>
          <p:cNvSpPr txBox="1">
            <a:spLocks noChangeArrowheads="1"/>
          </p:cNvSpPr>
          <p:nvPr/>
        </p:nvSpPr>
        <p:spPr bwMode="auto">
          <a:xfrm>
            <a:off x="250825" y="1123950"/>
            <a:ext cx="8496300" cy="5329238"/>
          </a:xfrm>
          <a:prstGeom prst="rect">
            <a:avLst/>
          </a:prstGeom>
          <a:noFill/>
          <a:ln w="9525">
            <a:noFill/>
            <a:miter lim="800000"/>
            <a:headEnd/>
            <a:tailEnd/>
          </a:ln>
        </p:spPr>
        <p:txBody>
          <a:bodyPr/>
          <a:lstStyle/>
          <a:p>
            <a:pPr marL="3175" indent="-3175" algn="ctr" eaLnBrk="0" hangingPunct="0">
              <a:lnSpc>
                <a:spcPct val="80000"/>
              </a:lnSpc>
              <a:spcBef>
                <a:spcPct val="20000"/>
              </a:spcBef>
            </a:pPr>
            <a:r>
              <a:rPr lang="fr-FR" sz="2000" b="1">
                <a:solidFill>
                  <a:srgbClr val="000099"/>
                </a:solidFill>
              </a:rPr>
              <a:t>Disqualification</a:t>
            </a:r>
          </a:p>
          <a:p>
            <a:pPr marL="3175" indent="-3175" algn="just">
              <a:lnSpc>
                <a:spcPct val="80000"/>
              </a:lnSpc>
            </a:pPr>
            <a:endParaRPr lang="fr-FR" sz="2000">
              <a:solidFill>
                <a:srgbClr val="000099"/>
              </a:solidFill>
            </a:endParaRPr>
          </a:p>
          <a:p>
            <a:pPr marL="3175" indent="-3175" algn="just">
              <a:lnSpc>
                <a:spcPct val="80000"/>
              </a:lnSpc>
              <a:buFont typeface="Arial" charset="0"/>
              <a:buChar char="•"/>
            </a:pPr>
            <a:r>
              <a:rPr lang="fr-FR" sz="2000">
                <a:solidFill>
                  <a:srgbClr val="000099"/>
                </a:solidFill>
              </a:rPr>
              <a:t> Faux départ.</a:t>
            </a:r>
          </a:p>
          <a:p>
            <a:pPr marL="3175" indent="-3175" algn="just">
              <a:lnSpc>
                <a:spcPct val="80000"/>
              </a:lnSpc>
              <a:buFont typeface="Arial" charset="0"/>
              <a:buChar char="•"/>
            </a:pPr>
            <a:r>
              <a:rPr lang="fr-FR" sz="2000">
                <a:solidFill>
                  <a:srgbClr val="000099"/>
                </a:solidFill>
              </a:rPr>
              <a:t> Partir avant que le compétiteur précédent n’ait touché le mur : L’équipe d’un nageur dont les pieds ont perdu le contact avec le plot de départ avant que le coéquipier précédant ne touche le mur sera disqualifiée.</a:t>
            </a:r>
          </a:p>
          <a:p>
            <a:pPr marL="3175" indent="-3175" algn="just">
              <a:lnSpc>
                <a:spcPct val="80000"/>
              </a:lnSpc>
              <a:buFont typeface="Arial" charset="0"/>
              <a:buChar char="•"/>
            </a:pPr>
            <a:r>
              <a:rPr lang="fr-FR" sz="2000">
                <a:solidFill>
                  <a:srgbClr val="000099"/>
                </a:solidFill>
              </a:rPr>
              <a:t> Le quatrième compétiteur touche la bouée tube avant que le troisième sauveteur ne touche le mur (bord de la piscine) de virage.</a:t>
            </a:r>
          </a:p>
          <a:p>
            <a:pPr marL="3175" indent="-3175" algn="just">
              <a:lnSpc>
                <a:spcPct val="80000"/>
              </a:lnSpc>
              <a:buFont typeface="Arial" charset="0"/>
              <a:buChar char="•"/>
            </a:pPr>
            <a:r>
              <a:rPr lang="fr-FR" sz="2000">
                <a:solidFill>
                  <a:srgbClr val="000099"/>
                </a:solidFill>
              </a:rPr>
              <a:t> La victime et/ou le quatrième sauveteur  ne partent pas du bord de la piscine (virage) (les deux sauveteurs peuvent pousser avec leurs pieds sur le mur de virage).</a:t>
            </a:r>
          </a:p>
          <a:p>
            <a:pPr marL="3175" indent="-3175" algn="just">
              <a:lnSpc>
                <a:spcPct val="80000"/>
              </a:lnSpc>
              <a:buFont typeface="Arial" charset="0"/>
              <a:buChar char="•"/>
            </a:pPr>
            <a:r>
              <a:rPr lang="fr-FR" sz="2000">
                <a:solidFill>
                  <a:srgbClr val="000099"/>
                </a:solidFill>
              </a:rPr>
              <a:t> La victime tient la bouée tube par la corde ou l'attache.</a:t>
            </a:r>
          </a:p>
          <a:p>
            <a:pPr marL="3175" indent="-3175" algn="just">
              <a:lnSpc>
                <a:spcPct val="80000"/>
              </a:lnSpc>
              <a:buFont typeface="Arial" charset="0"/>
              <a:buChar char="•"/>
            </a:pPr>
            <a:r>
              <a:rPr lang="fr-FR" sz="2000">
                <a:solidFill>
                  <a:srgbClr val="000099"/>
                </a:solidFill>
              </a:rPr>
              <a:t> La victime aide avec des mouvements de bras, ou ne tenant pas la bouée tube avec les deux mains </a:t>
            </a:r>
          </a:p>
          <a:p>
            <a:pPr marL="3175" indent="-3175" algn="just">
              <a:lnSpc>
                <a:spcPct val="80000"/>
              </a:lnSpc>
              <a:buFont typeface="Arial" charset="0"/>
              <a:buChar char="•"/>
            </a:pPr>
            <a:r>
              <a:rPr lang="fr-FR" sz="2000">
                <a:solidFill>
                  <a:srgbClr val="000099"/>
                </a:solidFill>
              </a:rPr>
              <a:t> La victime perd la bouée tube après la ligne des 5 m.</a:t>
            </a:r>
          </a:p>
          <a:p>
            <a:pPr marL="3175" indent="-3175" algn="just">
              <a:lnSpc>
                <a:spcPct val="80000"/>
              </a:lnSpc>
              <a:buFont typeface="Arial" charset="0"/>
              <a:buChar char="•"/>
            </a:pPr>
            <a:r>
              <a:rPr lang="fr-FR" sz="2000">
                <a:solidFill>
                  <a:srgbClr val="000099"/>
                </a:solidFill>
              </a:rPr>
              <a:t> Un sauveteur accomplissant deux fois ou plus l'épreuve (exclut le troisième concurrent agissant en tant que victime).</a:t>
            </a:r>
          </a:p>
          <a:p>
            <a:pPr marL="3175" indent="-3175" algn="just">
              <a:lnSpc>
                <a:spcPct val="80000"/>
              </a:lnSpc>
              <a:buFont typeface="Arial" charset="0"/>
              <a:buChar char="•"/>
            </a:pPr>
            <a:r>
              <a:rPr lang="fr-FR" sz="2000">
                <a:solidFill>
                  <a:srgbClr val="000099"/>
                </a:solidFill>
              </a:rPr>
              <a:t> Ne pas toucher le mur d'arrivée.</a:t>
            </a:r>
          </a:p>
          <a:p>
            <a:pPr marL="3175" indent="-3175" algn="just">
              <a:lnSpc>
                <a:spcPct val="80000"/>
              </a:lnSpc>
              <a:buFont typeface="Arial" charset="0"/>
              <a:buChar char="•"/>
            </a:pPr>
            <a:r>
              <a:rPr lang="fr-FR" sz="2000">
                <a:solidFill>
                  <a:srgbClr val="000099"/>
                </a:solidFill>
              </a:rPr>
              <a:t> Un compétiteur ré-entre dans l’eau après avoir terminé sa distance de relais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descr="M:\Logo officiel\Transparent\LOGO NEW FFSS.png"/>
          <p:cNvPicPr>
            <a:picLocks noChangeAspect="1" noChangeArrowheads="1"/>
          </p:cNvPicPr>
          <p:nvPr/>
        </p:nvPicPr>
        <p:blipFill>
          <a:blip r:embed="rId3" cstate="print"/>
          <a:srcRect/>
          <a:stretch>
            <a:fillRect/>
          </a:stretch>
        </p:blipFill>
        <p:spPr bwMode="auto">
          <a:xfrm>
            <a:off x="53975" y="71438"/>
            <a:ext cx="892175" cy="981075"/>
          </a:xfrm>
          <a:prstGeom prst="rect">
            <a:avLst/>
          </a:prstGeom>
          <a:noFill/>
          <a:ln w="9525">
            <a:noFill/>
            <a:miter lim="800000"/>
            <a:headEnd/>
            <a:tailEnd/>
          </a:ln>
        </p:spPr>
      </p:pic>
      <p:pic>
        <p:nvPicPr>
          <p:cNvPr id="10244" name="Picture 3" descr="M:\Logo officiel\Transparent\proposition_assoagreee.gif"/>
          <p:cNvPicPr>
            <a:picLocks noChangeAspect="1" noChangeArrowheads="1"/>
          </p:cNvPicPr>
          <p:nvPr/>
        </p:nvPicPr>
        <p:blipFill>
          <a:blip r:embed="rId4"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CD148728-8C69-41A1-8174-93DE631B3632}" type="slidenum">
              <a:rPr lang="fr-FR">
                <a:solidFill>
                  <a:schemeClr val="tx1">
                    <a:tint val="75000"/>
                  </a:schemeClr>
                </a:solidFill>
                <a:latin typeface="+mn-lt"/>
                <a:ea typeface="+mn-ea"/>
              </a:rPr>
              <a:pPr algn="ctr" fontAlgn="auto">
                <a:spcBef>
                  <a:spcPts val="0"/>
                </a:spcBef>
                <a:spcAft>
                  <a:spcPts val="0"/>
                </a:spcAft>
                <a:defRPr/>
              </a:pPr>
              <a:t>46</a:t>
            </a:fld>
            <a:endParaRPr lang="fr-FR" dirty="0">
              <a:solidFill>
                <a:schemeClr val="tx1">
                  <a:tint val="75000"/>
                </a:schemeClr>
              </a:solidFill>
              <a:latin typeface="+mn-lt"/>
              <a:ea typeface="+mn-ea"/>
            </a:endParaRPr>
          </a:p>
        </p:txBody>
      </p:sp>
      <p:sp>
        <p:nvSpPr>
          <p:cNvPr id="7" name="Rectangle 2"/>
          <p:cNvSpPr txBox="1">
            <a:spLocks noChangeArrowheads="1"/>
          </p:cNvSpPr>
          <p:nvPr/>
        </p:nvSpPr>
        <p:spPr bwMode="auto">
          <a:xfrm>
            <a:off x="938213" y="865188"/>
            <a:ext cx="7450137"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Relais Palmes </a:t>
            </a:r>
          </a:p>
          <a:p>
            <a:pPr algn="ctr" eaLnBrk="0" hangingPunct="0">
              <a:defRPr/>
            </a:pPr>
            <a:r>
              <a:rPr lang="fr-FR" sz="6600" dirty="0">
                <a:solidFill>
                  <a:srgbClr val="000099"/>
                </a:solidFill>
                <a:effectLst>
                  <a:outerShdw blurRad="38100" dist="38100" dir="2700000" algn="tl">
                    <a:srgbClr val="C0C0C0"/>
                  </a:outerShdw>
                </a:effectLst>
              </a:rPr>
              <a:t>Bouée tube 4 x 50 m</a:t>
            </a:r>
          </a:p>
        </p:txBody>
      </p:sp>
      <p:sp>
        <p:nvSpPr>
          <p:cNvPr id="10247" name="Rectangle 3"/>
          <p:cNvSpPr txBox="1">
            <a:spLocks noChangeArrowheads="1"/>
          </p:cNvSpPr>
          <p:nvPr/>
        </p:nvSpPr>
        <p:spPr bwMode="auto">
          <a:xfrm>
            <a:off x="323850" y="2276475"/>
            <a:ext cx="8569325" cy="1439863"/>
          </a:xfrm>
          <a:prstGeom prst="rect">
            <a:avLst/>
          </a:prstGeom>
          <a:noFill/>
          <a:ln w="9525">
            <a:noFill/>
            <a:miter lim="800000"/>
            <a:headEnd/>
            <a:tailEnd/>
          </a:ln>
        </p:spPr>
        <p:txBody>
          <a:bodyPr/>
          <a:lstStyle/>
          <a:p>
            <a:pPr algn="just" eaLnBrk="0" hangingPunct="0">
              <a:lnSpc>
                <a:spcPct val="90000"/>
              </a:lnSpc>
              <a:spcBef>
                <a:spcPct val="20000"/>
              </a:spcBef>
            </a:pPr>
            <a:r>
              <a:rPr lang="fr-FR" sz="3000">
                <a:solidFill>
                  <a:srgbClr val="000099"/>
                </a:solidFill>
              </a:rPr>
              <a:t>Quatre Nageurs Sauveteurs utilisent différents équipements pour parvenir à porter secours à la personne en détresse dans un temps minimum.</a:t>
            </a:r>
          </a:p>
        </p:txBody>
      </p:sp>
      <p:grpSp>
        <p:nvGrpSpPr>
          <p:cNvPr id="10248" name="Group 7"/>
          <p:cNvGrpSpPr>
            <a:grpSpLocks/>
          </p:cNvGrpSpPr>
          <p:nvPr/>
        </p:nvGrpSpPr>
        <p:grpSpPr bwMode="auto">
          <a:xfrm>
            <a:off x="1619250" y="3906838"/>
            <a:ext cx="6292850" cy="2330450"/>
            <a:chOff x="801" y="3244"/>
            <a:chExt cx="9910" cy="3669"/>
          </a:xfrm>
        </p:grpSpPr>
        <p:grpSp>
          <p:nvGrpSpPr>
            <p:cNvPr id="10249" name="Group 8"/>
            <p:cNvGrpSpPr>
              <a:grpSpLocks/>
            </p:cNvGrpSpPr>
            <p:nvPr/>
          </p:nvGrpSpPr>
          <p:grpSpPr bwMode="auto">
            <a:xfrm>
              <a:off x="801" y="3244"/>
              <a:ext cx="9910" cy="3669"/>
              <a:chOff x="801" y="2704"/>
              <a:chExt cx="9910" cy="3669"/>
            </a:xfrm>
          </p:grpSpPr>
          <p:sp>
            <p:nvSpPr>
              <p:cNvPr id="10297" name="Oval 9"/>
              <p:cNvSpPr>
                <a:spLocks noChangeArrowheads="1"/>
              </p:cNvSpPr>
              <p:nvPr/>
            </p:nvSpPr>
            <p:spPr bwMode="auto">
              <a:xfrm>
                <a:off x="801" y="2704"/>
                <a:ext cx="9910" cy="3669"/>
              </a:xfrm>
              <a:prstGeom prst="ellipse">
                <a:avLst/>
              </a:prstGeom>
              <a:solidFill>
                <a:srgbClr val="FFCC99"/>
              </a:solidFill>
              <a:ln w="9525">
                <a:noFill/>
                <a:round/>
                <a:headEnd/>
                <a:tailEnd/>
              </a:ln>
            </p:spPr>
            <p:txBody>
              <a:bodyPr/>
              <a:lstStyle/>
              <a:p>
                <a:endParaRPr lang="fr-FR"/>
              </a:p>
            </p:txBody>
          </p:sp>
          <p:sp>
            <p:nvSpPr>
              <p:cNvPr id="10298" name="AutoShape 10"/>
              <p:cNvSpPr>
                <a:spLocks noChangeArrowheads="1"/>
              </p:cNvSpPr>
              <p:nvPr/>
            </p:nvSpPr>
            <p:spPr bwMode="auto">
              <a:xfrm>
                <a:off x="2027" y="3877"/>
                <a:ext cx="7663" cy="1320"/>
              </a:xfrm>
              <a:prstGeom prst="parallelogram">
                <a:avLst>
                  <a:gd name="adj" fmla="val 145133"/>
                </a:avLst>
              </a:prstGeom>
              <a:solidFill>
                <a:srgbClr val="CCFFFF"/>
              </a:solidFill>
              <a:ln w="76200">
                <a:solidFill>
                  <a:srgbClr val="000000"/>
                </a:solidFill>
                <a:miter lim="800000"/>
                <a:headEnd/>
                <a:tailEnd/>
              </a:ln>
            </p:spPr>
            <p:txBody>
              <a:bodyPr/>
              <a:lstStyle/>
              <a:p>
                <a:endParaRPr lang="fr-FR"/>
              </a:p>
            </p:txBody>
          </p:sp>
          <p:sp>
            <p:nvSpPr>
              <p:cNvPr id="10299" name="AutoShape 11"/>
              <p:cNvSpPr>
                <a:spLocks noChangeArrowheads="1"/>
              </p:cNvSpPr>
              <p:nvPr/>
            </p:nvSpPr>
            <p:spPr bwMode="auto">
              <a:xfrm>
                <a:off x="3151" y="3731"/>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10300" name="AutoShape 12"/>
              <p:cNvSpPr>
                <a:spLocks noChangeArrowheads="1"/>
              </p:cNvSpPr>
              <p:nvPr/>
            </p:nvSpPr>
            <p:spPr bwMode="auto">
              <a:xfrm>
                <a:off x="1925" y="4610"/>
                <a:ext cx="307" cy="294"/>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10301" name="AutoShape 13"/>
              <p:cNvSpPr>
                <a:spLocks noChangeArrowheads="1"/>
              </p:cNvSpPr>
              <p:nvPr/>
            </p:nvSpPr>
            <p:spPr bwMode="auto">
              <a:xfrm>
                <a:off x="2334" y="4317"/>
                <a:ext cx="306"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10302" name="AutoShape 14"/>
              <p:cNvSpPr>
                <a:spLocks noChangeArrowheads="1"/>
              </p:cNvSpPr>
              <p:nvPr/>
            </p:nvSpPr>
            <p:spPr bwMode="auto">
              <a:xfrm>
                <a:off x="2742" y="4024"/>
                <a:ext cx="307" cy="293"/>
              </a:xfrm>
              <a:prstGeom prst="cube">
                <a:avLst>
                  <a:gd name="adj" fmla="val 25000"/>
                </a:avLst>
              </a:prstGeom>
              <a:solidFill>
                <a:srgbClr val="FFFFFF"/>
              </a:solidFill>
              <a:ln w="9525">
                <a:solidFill>
                  <a:srgbClr val="000000"/>
                </a:solidFill>
                <a:miter lim="800000"/>
                <a:headEnd/>
                <a:tailEnd/>
              </a:ln>
            </p:spPr>
            <p:txBody>
              <a:bodyPr/>
              <a:lstStyle/>
              <a:p>
                <a:endParaRPr lang="fr-FR"/>
              </a:p>
            </p:txBody>
          </p:sp>
          <p:sp>
            <p:nvSpPr>
              <p:cNvPr id="10303" name="Line 15"/>
              <p:cNvSpPr>
                <a:spLocks noChangeShapeType="1"/>
              </p:cNvSpPr>
              <p:nvPr/>
            </p:nvSpPr>
            <p:spPr bwMode="auto">
              <a:xfrm>
                <a:off x="2421" y="4875"/>
                <a:ext cx="5517" cy="0"/>
              </a:xfrm>
              <a:prstGeom prst="line">
                <a:avLst/>
              </a:prstGeom>
              <a:noFill/>
              <a:ln w="15875">
                <a:solidFill>
                  <a:srgbClr val="000000"/>
                </a:solidFill>
                <a:prstDash val="sysDot"/>
                <a:round/>
                <a:headEnd/>
                <a:tailEnd/>
              </a:ln>
            </p:spPr>
            <p:txBody>
              <a:bodyPr/>
              <a:lstStyle/>
              <a:p>
                <a:endParaRPr lang="fr-FR"/>
              </a:p>
            </p:txBody>
          </p:sp>
          <p:sp>
            <p:nvSpPr>
              <p:cNvPr id="10304" name="Line 16"/>
              <p:cNvSpPr>
                <a:spLocks noChangeShapeType="1"/>
              </p:cNvSpPr>
              <p:nvPr/>
            </p:nvSpPr>
            <p:spPr bwMode="auto">
              <a:xfrm>
                <a:off x="3545" y="4141"/>
                <a:ext cx="5517" cy="0"/>
              </a:xfrm>
              <a:prstGeom prst="line">
                <a:avLst/>
              </a:prstGeom>
              <a:noFill/>
              <a:ln w="15875">
                <a:solidFill>
                  <a:srgbClr val="000000"/>
                </a:solidFill>
                <a:prstDash val="sysDot"/>
                <a:round/>
                <a:headEnd/>
                <a:tailEnd/>
              </a:ln>
            </p:spPr>
            <p:txBody>
              <a:bodyPr/>
              <a:lstStyle/>
              <a:p>
                <a:endParaRPr lang="fr-FR"/>
              </a:p>
            </p:txBody>
          </p:sp>
          <p:sp>
            <p:nvSpPr>
              <p:cNvPr id="10305" name="Line 17"/>
              <p:cNvSpPr>
                <a:spLocks noChangeShapeType="1"/>
              </p:cNvSpPr>
              <p:nvPr/>
            </p:nvSpPr>
            <p:spPr bwMode="auto">
              <a:xfrm>
                <a:off x="3968" y="3144"/>
                <a:ext cx="0" cy="733"/>
              </a:xfrm>
              <a:prstGeom prst="line">
                <a:avLst/>
              </a:prstGeom>
              <a:noFill/>
              <a:ln w="9525">
                <a:solidFill>
                  <a:srgbClr val="000000"/>
                </a:solidFill>
                <a:round/>
                <a:headEnd/>
                <a:tailEnd/>
              </a:ln>
            </p:spPr>
            <p:txBody>
              <a:bodyPr/>
              <a:lstStyle/>
              <a:p>
                <a:endParaRPr lang="fr-FR"/>
              </a:p>
            </p:txBody>
          </p:sp>
          <p:sp>
            <p:nvSpPr>
              <p:cNvPr id="10306" name="Line 18"/>
              <p:cNvSpPr>
                <a:spLocks noChangeShapeType="1"/>
              </p:cNvSpPr>
              <p:nvPr/>
            </p:nvSpPr>
            <p:spPr bwMode="auto">
              <a:xfrm>
                <a:off x="9792" y="3144"/>
                <a:ext cx="0" cy="733"/>
              </a:xfrm>
              <a:prstGeom prst="line">
                <a:avLst/>
              </a:prstGeom>
              <a:noFill/>
              <a:ln w="9525">
                <a:solidFill>
                  <a:srgbClr val="000000"/>
                </a:solidFill>
                <a:round/>
                <a:headEnd/>
                <a:tailEnd/>
              </a:ln>
            </p:spPr>
            <p:txBody>
              <a:bodyPr/>
              <a:lstStyle/>
              <a:p>
                <a:endParaRPr lang="fr-FR"/>
              </a:p>
            </p:txBody>
          </p:sp>
          <p:sp>
            <p:nvSpPr>
              <p:cNvPr id="10307" name="Line 19"/>
              <p:cNvSpPr>
                <a:spLocks noChangeShapeType="1"/>
              </p:cNvSpPr>
              <p:nvPr/>
            </p:nvSpPr>
            <p:spPr bwMode="auto">
              <a:xfrm>
                <a:off x="3968" y="3437"/>
                <a:ext cx="5824" cy="0"/>
              </a:xfrm>
              <a:prstGeom prst="line">
                <a:avLst/>
              </a:prstGeom>
              <a:noFill/>
              <a:ln w="9525">
                <a:solidFill>
                  <a:srgbClr val="000000"/>
                </a:solidFill>
                <a:round/>
                <a:headEnd type="triangle" w="med" len="med"/>
                <a:tailEnd type="triangle" w="med" len="med"/>
              </a:ln>
            </p:spPr>
            <p:txBody>
              <a:bodyPr/>
              <a:lstStyle/>
              <a:p>
                <a:endParaRPr lang="fr-FR"/>
              </a:p>
            </p:txBody>
          </p:sp>
          <p:sp>
            <p:nvSpPr>
              <p:cNvPr id="10308" name="Text Box 20"/>
              <p:cNvSpPr txBox="1">
                <a:spLocks noChangeArrowheads="1"/>
              </p:cNvSpPr>
              <p:nvPr/>
            </p:nvSpPr>
            <p:spPr bwMode="auto">
              <a:xfrm>
                <a:off x="6941" y="3085"/>
                <a:ext cx="1004" cy="352"/>
              </a:xfrm>
              <a:prstGeom prst="rect">
                <a:avLst/>
              </a:prstGeom>
              <a:noFill/>
              <a:ln w="9525">
                <a:noFill/>
                <a:miter lim="800000"/>
                <a:headEnd/>
                <a:tailEnd/>
              </a:ln>
            </p:spPr>
            <p:txBody>
              <a:bodyPr/>
              <a:lstStyle/>
              <a:p>
                <a:r>
                  <a:rPr lang="fr-FR" sz="1000"/>
                  <a:t>50 m.</a:t>
                </a:r>
              </a:p>
            </p:txBody>
          </p:sp>
        </p:grpSp>
        <p:grpSp>
          <p:nvGrpSpPr>
            <p:cNvPr id="10250" name="Group 21"/>
            <p:cNvGrpSpPr>
              <a:grpSpLocks/>
            </p:cNvGrpSpPr>
            <p:nvPr/>
          </p:nvGrpSpPr>
          <p:grpSpPr bwMode="auto">
            <a:xfrm>
              <a:off x="2601" y="4417"/>
              <a:ext cx="6300" cy="987"/>
              <a:chOff x="2880" y="3541"/>
              <a:chExt cx="11094" cy="1527"/>
            </a:xfrm>
          </p:grpSpPr>
          <p:grpSp>
            <p:nvGrpSpPr>
              <p:cNvPr id="10251" name="Group 22"/>
              <p:cNvGrpSpPr>
                <a:grpSpLocks/>
              </p:cNvGrpSpPr>
              <p:nvPr/>
            </p:nvGrpSpPr>
            <p:grpSpPr bwMode="auto">
              <a:xfrm>
                <a:off x="3024" y="4896"/>
                <a:ext cx="9504" cy="0"/>
                <a:chOff x="3456" y="4752"/>
                <a:chExt cx="9504" cy="0"/>
              </a:xfrm>
            </p:grpSpPr>
            <p:sp>
              <p:nvSpPr>
                <p:cNvPr id="10294" name="Line 23"/>
                <p:cNvSpPr>
                  <a:spLocks noChangeShapeType="1"/>
                </p:cNvSpPr>
                <p:nvPr/>
              </p:nvSpPr>
              <p:spPr bwMode="auto">
                <a:xfrm>
                  <a:off x="3456" y="4752"/>
                  <a:ext cx="3312" cy="0"/>
                </a:xfrm>
                <a:prstGeom prst="line">
                  <a:avLst/>
                </a:prstGeom>
                <a:noFill/>
                <a:ln w="12700">
                  <a:solidFill>
                    <a:srgbClr val="000080"/>
                  </a:solidFill>
                  <a:round/>
                  <a:headEnd/>
                  <a:tailEnd type="triangle" w="med" len="med"/>
                </a:ln>
              </p:spPr>
              <p:txBody>
                <a:bodyPr/>
                <a:lstStyle/>
                <a:p>
                  <a:endParaRPr lang="fr-FR"/>
                </a:p>
              </p:txBody>
            </p:sp>
            <p:sp>
              <p:nvSpPr>
                <p:cNvPr id="10295" name="Line 24"/>
                <p:cNvSpPr>
                  <a:spLocks noChangeShapeType="1"/>
                </p:cNvSpPr>
                <p:nvPr/>
              </p:nvSpPr>
              <p:spPr bwMode="auto">
                <a:xfrm>
                  <a:off x="6768" y="4752"/>
                  <a:ext cx="3024" cy="0"/>
                </a:xfrm>
                <a:prstGeom prst="line">
                  <a:avLst/>
                </a:prstGeom>
                <a:noFill/>
                <a:ln w="12700">
                  <a:solidFill>
                    <a:srgbClr val="000080"/>
                  </a:solidFill>
                  <a:round/>
                  <a:headEnd/>
                  <a:tailEnd type="triangle" w="med" len="med"/>
                </a:ln>
              </p:spPr>
              <p:txBody>
                <a:bodyPr/>
                <a:lstStyle/>
                <a:p>
                  <a:endParaRPr lang="fr-FR"/>
                </a:p>
              </p:txBody>
            </p:sp>
            <p:sp>
              <p:nvSpPr>
                <p:cNvPr id="10296" name="Line 25"/>
                <p:cNvSpPr>
                  <a:spLocks noChangeShapeType="1"/>
                </p:cNvSpPr>
                <p:nvPr/>
              </p:nvSpPr>
              <p:spPr bwMode="auto">
                <a:xfrm>
                  <a:off x="9792" y="4752"/>
                  <a:ext cx="3168" cy="0"/>
                </a:xfrm>
                <a:prstGeom prst="line">
                  <a:avLst/>
                </a:prstGeom>
                <a:noFill/>
                <a:ln w="12700">
                  <a:solidFill>
                    <a:srgbClr val="000080"/>
                  </a:solidFill>
                  <a:round/>
                  <a:headEnd/>
                  <a:tailEnd type="triangle" w="med" len="med"/>
                </a:ln>
              </p:spPr>
              <p:txBody>
                <a:bodyPr/>
                <a:lstStyle/>
                <a:p>
                  <a:endParaRPr lang="fr-FR"/>
                </a:p>
              </p:txBody>
            </p:sp>
          </p:grpSp>
          <p:grpSp>
            <p:nvGrpSpPr>
              <p:cNvPr id="10252" name="Group 26"/>
              <p:cNvGrpSpPr>
                <a:grpSpLocks/>
              </p:cNvGrpSpPr>
              <p:nvPr/>
            </p:nvGrpSpPr>
            <p:grpSpPr bwMode="auto">
              <a:xfrm>
                <a:off x="3600" y="4752"/>
                <a:ext cx="9504" cy="0"/>
                <a:chOff x="4032" y="4464"/>
                <a:chExt cx="9504" cy="0"/>
              </a:xfrm>
            </p:grpSpPr>
            <p:sp>
              <p:nvSpPr>
                <p:cNvPr id="10291" name="Line 27"/>
                <p:cNvSpPr>
                  <a:spLocks noChangeShapeType="1"/>
                </p:cNvSpPr>
                <p:nvPr/>
              </p:nvSpPr>
              <p:spPr bwMode="auto">
                <a:xfrm flipH="1" flipV="1">
                  <a:off x="10224" y="4464"/>
                  <a:ext cx="3312" cy="0"/>
                </a:xfrm>
                <a:prstGeom prst="line">
                  <a:avLst/>
                </a:prstGeom>
                <a:noFill/>
                <a:ln w="12700">
                  <a:solidFill>
                    <a:srgbClr val="000080"/>
                  </a:solidFill>
                  <a:round/>
                  <a:headEnd/>
                  <a:tailEnd type="triangle" w="med" len="med"/>
                </a:ln>
              </p:spPr>
              <p:txBody>
                <a:bodyPr/>
                <a:lstStyle/>
                <a:p>
                  <a:endParaRPr lang="fr-FR"/>
                </a:p>
              </p:txBody>
            </p:sp>
            <p:sp>
              <p:nvSpPr>
                <p:cNvPr id="10292" name="Line 28"/>
                <p:cNvSpPr>
                  <a:spLocks noChangeShapeType="1"/>
                </p:cNvSpPr>
                <p:nvPr/>
              </p:nvSpPr>
              <p:spPr bwMode="auto">
                <a:xfrm flipH="1" flipV="1">
                  <a:off x="7200" y="4464"/>
                  <a:ext cx="3024" cy="0"/>
                </a:xfrm>
                <a:prstGeom prst="line">
                  <a:avLst/>
                </a:prstGeom>
                <a:noFill/>
                <a:ln w="12700">
                  <a:solidFill>
                    <a:srgbClr val="000080"/>
                  </a:solidFill>
                  <a:round/>
                  <a:headEnd/>
                  <a:tailEnd type="triangle" w="med" len="med"/>
                </a:ln>
              </p:spPr>
              <p:txBody>
                <a:bodyPr/>
                <a:lstStyle/>
                <a:p>
                  <a:endParaRPr lang="fr-FR"/>
                </a:p>
              </p:txBody>
            </p:sp>
            <p:sp>
              <p:nvSpPr>
                <p:cNvPr id="10293" name="Line 29"/>
                <p:cNvSpPr>
                  <a:spLocks noChangeShapeType="1"/>
                </p:cNvSpPr>
                <p:nvPr/>
              </p:nvSpPr>
              <p:spPr bwMode="auto">
                <a:xfrm flipH="1" flipV="1">
                  <a:off x="4032" y="4464"/>
                  <a:ext cx="3168" cy="0"/>
                </a:xfrm>
                <a:prstGeom prst="line">
                  <a:avLst/>
                </a:prstGeom>
                <a:noFill/>
                <a:ln w="12700">
                  <a:solidFill>
                    <a:srgbClr val="000080"/>
                  </a:solidFill>
                  <a:round/>
                  <a:headEnd/>
                  <a:tailEnd type="triangle" w="med" len="med"/>
                </a:ln>
              </p:spPr>
              <p:txBody>
                <a:bodyPr/>
                <a:lstStyle/>
                <a:p>
                  <a:endParaRPr lang="fr-FR"/>
                </a:p>
              </p:txBody>
            </p:sp>
          </p:grpSp>
          <p:grpSp>
            <p:nvGrpSpPr>
              <p:cNvPr id="10253" name="Group 30"/>
              <p:cNvGrpSpPr>
                <a:grpSpLocks/>
              </p:cNvGrpSpPr>
              <p:nvPr/>
            </p:nvGrpSpPr>
            <p:grpSpPr bwMode="auto">
              <a:xfrm>
                <a:off x="2880" y="4032"/>
                <a:ext cx="288" cy="576"/>
                <a:chOff x="4896" y="3024"/>
                <a:chExt cx="3312" cy="3456"/>
              </a:xfrm>
            </p:grpSpPr>
            <p:sp>
              <p:nvSpPr>
                <p:cNvPr id="10287" name="Oval 31"/>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10288" name="AutoShape 32"/>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10289" name="Rectangle 33"/>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10290" name="AutoShape 34"/>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aphicFrame>
            <p:nvGraphicFramePr>
              <p:cNvPr id="10242" name="Object 2"/>
              <p:cNvGraphicFramePr>
                <a:graphicFrameLocks noChangeAspect="1"/>
              </p:cNvGraphicFramePr>
              <p:nvPr/>
            </p:nvGraphicFramePr>
            <p:xfrm>
              <a:off x="6912" y="4752"/>
              <a:ext cx="720" cy="316"/>
            </p:xfrm>
            <a:graphic>
              <a:graphicData uri="http://schemas.openxmlformats.org/presentationml/2006/ole">
                <p:oleObj spid="_x0000_s10242" r:id="rId5" imgW="1843200" imgH="810000" progId="">
                  <p:embed/>
                </p:oleObj>
              </a:graphicData>
            </a:graphic>
          </p:graphicFrame>
          <p:grpSp>
            <p:nvGrpSpPr>
              <p:cNvPr id="10254" name="Group 36"/>
              <p:cNvGrpSpPr>
                <a:grpSpLocks/>
              </p:cNvGrpSpPr>
              <p:nvPr/>
            </p:nvGrpSpPr>
            <p:grpSpPr bwMode="auto">
              <a:xfrm>
                <a:off x="4320" y="4320"/>
                <a:ext cx="9504" cy="0"/>
                <a:chOff x="4032" y="4464"/>
                <a:chExt cx="9504" cy="0"/>
              </a:xfrm>
            </p:grpSpPr>
            <p:sp>
              <p:nvSpPr>
                <p:cNvPr id="10284" name="Line 37"/>
                <p:cNvSpPr>
                  <a:spLocks noChangeShapeType="1"/>
                </p:cNvSpPr>
                <p:nvPr/>
              </p:nvSpPr>
              <p:spPr bwMode="auto">
                <a:xfrm flipH="1" flipV="1">
                  <a:off x="10224" y="4464"/>
                  <a:ext cx="3312" cy="0"/>
                </a:xfrm>
                <a:prstGeom prst="line">
                  <a:avLst/>
                </a:prstGeom>
                <a:noFill/>
                <a:ln w="12700">
                  <a:solidFill>
                    <a:srgbClr val="000080"/>
                  </a:solidFill>
                  <a:round/>
                  <a:headEnd/>
                  <a:tailEnd type="triangle" w="med" len="med"/>
                </a:ln>
              </p:spPr>
              <p:txBody>
                <a:bodyPr/>
                <a:lstStyle/>
                <a:p>
                  <a:endParaRPr lang="fr-FR"/>
                </a:p>
              </p:txBody>
            </p:sp>
            <p:sp>
              <p:nvSpPr>
                <p:cNvPr id="10285" name="Line 38"/>
                <p:cNvSpPr>
                  <a:spLocks noChangeShapeType="1"/>
                </p:cNvSpPr>
                <p:nvPr/>
              </p:nvSpPr>
              <p:spPr bwMode="auto">
                <a:xfrm flipH="1" flipV="1">
                  <a:off x="7200" y="4464"/>
                  <a:ext cx="3024" cy="0"/>
                </a:xfrm>
                <a:prstGeom prst="line">
                  <a:avLst/>
                </a:prstGeom>
                <a:noFill/>
                <a:ln w="12700">
                  <a:solidFill>
                    <a:srgbClr val="000080"/>
                  </a:solidFill>
                  <a:round/>
                  <a:headEnd/>
                  <a:tailEnd type="triangle" w="med" len="med"/>
                </a:ln>
              </p:spPr>
              <p:txBody>
                <a:bodyPr/>
                <a:lstStyle/>
                <a:p>
                  <a:endParaRPr lang="fr-FR"/>
                </a:p>
              </p:txBody>
            </p:sp>
            <p:sp>
              <p:nvSpPr>
                <p:cNvPr id="10286" name="Line 39"/>
                <p:cNvSpPr>
                  <a:spLocks noChangeShapeType="1"/>
                </p:cNvSpPr>
                <p:nvPr/>
              </p:nvSpPr>
              <p:spPr bwMode="auto">
                <a:xfrm flipH="1" flipV="1">
                  <a:off x="4032" y="4464"/>
                  <a:ext cx="3168" cy="0"/>
                </a:xfrm>
                <a:prstGeom prst="line">
                  <a:avLst/>
                </a:prstGeom>
                <a:noFill/>
                <a:ln w="12700">
                  <a:solidFill>
                    <a:srgbClr val="000080"/>
                  </a:solidFill>
                  <a:round/>
                  <a:headEnd/>
                  <a:tailEnd type="triangle" w="med" len="med"/>
                </a:ln>
              </p:spPr>
              <p:txBody>
                <a:bodyPr/>
                <a:lstStyle/>
                <a:p>
                  <a:endParaRPr lang="fr-FR"/>
                </a:p>
              </p:txBody>
            </p:sp>
          </p:grpSp>
          <p:grpSp>
            <p:nvGrpSpPr>
              <p:cNvPr id="10255" name="Group 40"/>
              <p:cNvGrpSpPr>
                <a:grpSpLocks/>
              </p:cNvGrpSpPr>
              <p:nvPr/>
            </p:nvGrpSpPr>
            <p:grpSpPr bwMode="auto">
              <a:xfrm flipH="1" flipV="1">
                <a:off x="3888" y="4464"/>
                <a:ext cx="9504" cy="0"/>
                <a:chOff x="4032" y="4464"/>
                <a:chExt cx="9504" cy="0"/>
              </a:xfrm>
            </p:grpSpPr>
            <p:sp>
              <p:nvSpPr>
                <p:cNvPr id="10281" name="Line 41"/>
                <p:cNvSpPr>
                  <a:spLocks noChangeShapeType="1"/>
                </p:cNvSpPr>
                <p:nvPr/>
              </p:nvSpPr>
              <p:spPr bwMode="auto">
                <a:xfrm flipH="1" flipV="1">
                  <a:off x="10224" y="4464"/>
                  <a:ext cx="3312" cy="0"/>
                </a:xfrm>
                <a:prstGeom prst="line">
                  <a:avLst/>
                </a:prstGeom>
                <a:noFill/>
                <a:ln w="12700">
                  <a:solidFill>
                    <a:srgbClr val="000080"/>
                  </a:solidFill>
                  <a:round/>
                  <a:headEnd/>
                  <a:tailEnd type="triangle" w="med" len="med"/>
                </a:ln>
              </p:spPr>
              <p:txBody>
                <a:bodyPr/>
                <a:lstStyle/>
                <a:p>
                  <a:endParaRPr lang="fr-FR"/>
                </a:p>
              </p:txBody>
            </p:sp>
            <p:sp>
              <p:nvSpPr>
                <p:cNvPr id="10282" name="Line 42"/>
                <p:cNvSpPr>
                  <a:spLocks noChangeShapeType="1"/>
                </p:cNvSpPr>
                <p:nvPr/>
              </p:nvSpPr>
              <p:spPr bwMode="auto">
                <a:xfrm flipH="1" flipV="1">
                  <a:off x="7200" y="4464"/>
                  <a:ext cx="3024" cy="0"/>
                </a:xfrm>
                <a:prstGeom prst="line">
                  <a:avLst/>
                </a:prstGeom>
                <a:noFill/>
                <a:ln w="12700">
                  <a:solidFill>
                    <a:srgbClr val="000080"/>
                  </a:solidFill>
                  <a:round/>
                  <a:headEnd/>
                  <a:tailEnd type="triangle" w="med" len="med"/>
                </a:ln>
              </p:spPr>
              <p:txBody>
                <a:bodyPr/>
                <a:lstStyle/>
                <a:p>
                  <a:endParaRPr lang="fr-FR"/>
                </a:p>
              </p:txBody>
            </p:sp>
            <p:sp>
              <p:nvSpPr>
                <p:cNvPr id="10283" name="Line 43"/>
                <p:cNvSpPr>
                  <a:spLocks noChangeShapeType="1"/>
                </p:cNvSpPr>
                <p:nvPr/>
              </p:nvSpPr>
              <p:spPr bwMode="auto">
                <a:xfrm flipH="1" flipV="1">
                  <a:off x="4032" y="4464"/>
                  <a:ext cx="3168" cy="0"/>
                </a:xfrm>
                <a:prstGeom prst="line">
                  <a:avLst/>
                </a:prstGeom>
                <a:noFill/>
                <a:ln w="12700">
                  <a:solidFill>
                    <a:srgbClr val="000080"/>
                  </a:solidFill>
                  <a:round/>
                  <a:headEnd/>
                  <a:tailEnd type="triangle" w="med" len="med"/>
                </a:ln>
              </p:spPr>
              <p:txBody>
                <a:bodyPr/>
                <a:lstStyle/>
                <a:p>
                  <a:endParaRPr lang="fr-FR"/>
                </a:p>
              </p:txBody>
            </p:sp>
          </p:grpSp>
          <p:grpSp>
            <p:nvGrpSpPr>
              <p:cNvPr id="10256" name="Group 44"/>
              <p:cNvGrpSpPr>
                <a:grpSpLocks/>
              </p:cNvGrpSpPr>
              <p:nvPr/>
            </p:nvGrpSpPr>
            <p:grpSpPr bwMode="auto">
              <a:xfrm>
                <a:off x="3600" y="3541"/>
                <a:ext cx="720" cy="603"/>
                <a:chOff x="3600" y="3456"/>
                <a:chExt cx="720" cy="603"/>
              </a:xfrm>
            </p:grpSpPr>
            <p:grpSp>
              <p:nvGrpSpPr>
                <p:cNvPr id="10271" name="Group 45"/>
                <p:cNvGrpSpPr>
                  <a:grpSpLocks noChangeAspect="1"/>
                </p:cNvGrpSpPr>
                <p:nvPr/>
              </p:nvGrpSpPr>
              <p:grpSpPr bwMode="auto">
                <a:xfrm>
                  <a:off x="3600" y="3888"/>
                  <a:ext cx="576" cy="171"/>
                  <a:chOff x="1584" y="2736"/>
                  <a:chExt cx="1008" cy="144"/>
                </a:xfrm>
              </p:grpSpPr>
              <p:sp>
                <p:nvSpPr>
                  <p:cNvPr id="10278" name="Rectangle 46"/>
                  <p:cNvSpPr>
                    <a:spLocks noChangeAspect="1" noChangeArrowheads="1"/>
                  </p:cNvSpPr>
                  <p:nvPr/>
                </p:nvSpPr>
                <p:spPr bwMode="auto">
                  <a:xfrm>
                    <a:off x="1872" y="2736"/>
                    <a:ext cx="432" cy="144"/>
                  </a:xfrm>
                  <a:prstGeom prst="rect">
                    <a:avLst/>
                  </a:prstGeom>
                  <a:solidFill>
                    <a:srgbClr val="FF0000"/>
                  </a:solidFill>
                  <a:ln w="12700">
                    <a:solidFill>
                      <a:srgbClr val="FF0000"/>
                    </a:solidFill>
                    <a:miter lim="800000"/>
                    <a:headEnd/>
                    <a:tailEnd/>
                  </a:ln>
                </p:spPr>
                <p:txBody>
                  <a:bodyPr/>
                  <a:lstStyle/>
                  <a:p>
                    <a:endParaRPr lang="fr-FR"/>
                  </a:p>
                </p:txBody>
              </p:sp>
              <p:sp>
                <p:nvSpPr>
                  <p:cNvPr id="10279" name="AutoShape 47"/>
                  <p:cNvSpPr>
                    <a:spLocks noChangeAspect="1" noChangeArrowheads="1"/>
                  </p:cNvSpPr>
                  <p:nvPr/>
                </p:nvSpPr>
                <p:spPr bwMode="auto">
                  <a:xfrm rot="16200000" flipH="1">
                    <a:off x="1656" y="2664"/>
                    <a:ext cx="144" cy="288"/>
                  </a:xfrm>
                  <a:prstGeom prst="triangle">
                    <a:avLst>
                      <a:gd name="adj" fmla="val 50000"/>
                    </a:avLst>
                  </a:prstGeom>
                  <a:solidFill>
                    <a:srgbClr val="FF0000"/>
                  </a:solidFill>
                  <a:ln w="12700">
                    <a:solidFill>
                      <a:srgbClr val="FF0000"/>
                    </a:solidFill>
                    <a:miter lim="800000"/>
                    <a:headEnd/>
                    <a:tailEnd/>
                  </a:ln>
                </p:spPr>
                <p:txBody>
                  <a:bodyPr/>
                  <a:lstStyle/>
                  <a:p>
                    <a:endParaRPr lang="fr-FR"/>
                  </a:p>
                </p:txBody>
              </p:sp>
              <p:sp>
                <p:nvSpPr>
                  <p:cNvPr id="10280" name="AutoShape 48"/>
                  <p:cNvSpPr>
                    <a:spLocks noChangeAspect="1" noChangeArrowheads="1"/>
                  </p:cNvSpPr>
                  <p:nvPr/>
                </p:nvSpPr>
                <p:spPr bwMode="auto">
                  <a:xfrm rot="5400000">
                    <a:off x="2376" y="2664"/>
                    <a:ext cx="144" cy="288"/>
                  </a:xfrm>
                  <a:prstGeom prst="triangle">
                    <a:avLst>
                      <a:gd name="adj" fmla="val 50000"/>
                    </a:avLst>
                  </a:prstGeom>
                  <a:solidFill>
                    <a:srgbClr val="FF0000"/>
                  </a:solidFill>
                  <a:ln w="12700">
                    <a:solidFill>
                      <a:srgbClr val="FF0000"/>
                    </a:solidFill>
                    <a:miter lim="800000"/>
                    <a:headEnd/>
                    <a:tailEnd/>
                  </a:ln>
                </p:spPr>
                <p:txBody>
                  <a:bodyPr/>
                  <a:lstStyle/>
                  <a:p>
                    <a:endParaRPr lang="fr-FR"/>
                  </a:p>
                </p:txBody>
              </p:sp>
            </p:grpSp>
            <p:sp>
              <p:nvSpPr>
                <p:cNvPr id="10272" name="Line 49"/>
                <p:cNvSpPr>
                  <a:spLocks noChangeShapeType="1"/>
                </p:cNvSpPr>
                <p:nvPr/>
              </p:nvSpPr>
              <p:spPr bwMode="auto">
                <a:xfrm flipH="1">
                  <a:off x="3888" y="3600"/>
                  <a:ext cx="288" cy="432"/>
                </a:xfrm>
                <a:prstGeom prst="line">
                  <a:avLst/>
                </a:prstGeom>
                <a:noFill/>
                <a:ln w="19050">
                  <a:solidFill>
                    <a:srgbClr val="000000"/>
                  </a:solidFill>
                  <a:round/>
                  <a:headEnd/>
                  <a:tailEnd/>
                </a:ln>
              </p:spPr>
              <p:txBody>
                <a:bodyPr/>
                <a:lstStyle/>
                <a:p>
                  <a:endParaRPr lang="fr-FR"/>
                </a:p>
              </p:txBody>
            </p:sp>
            <p:grpSp>
              <p:nvGrpSpPr>
                <p:cNvPr id="10273" name="Group 50"/>
                <p:cNvGrpSpPr>
                  <a:grpSpLocks/>
                </p:cNvGrpSpPr>
                <p:nvPr/>
              </p:nvGrpSpPr>
              <p:grpSpPr bwMode="auto">
                <a:xfrm>
                  <a:off x="4032" y="3456"/>
                  <a:ext cx="288" cy="576"/>
                  <a:chOff x="4896" y="3024"/>
                  <a:chExt cx="3312" cy="3456"/>
                </a:xfrm>
              </p:grpSpPr>
              <p:sp>
                <p:nvSpPr>
                  <p:cNvPr id="10274" name="Oval 51"/>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10275" name="AutoShape 52"/>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10276" name="Rectangle 53"/>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10277" name="AutoShape 54"/>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pSp>
          <p:grpSp>
            <p:nvGrpSpPr>
              <p:cNvPr id="10257" name="Group 55"/>
              <p:cNvGrpSpPr>
                <a:grpSpLocks/>
              </p:cNvGrpSpPr>
              <p:nvPr/>
            </p:nvGrpSpPr>
            <p:grpSpPr bwMode="auto">
              <a:xfrm>
                <a:off x="13680" y="4032"/>
                <a:ext cx="294" cy="631"/>
                <a:chOff x="13104" y="4176"/>
                <a:chExt cx="294" cy="631"/>
              </a:xfrm>
            </p:grpSpPr>
            <p:sp>
              <p:nvSpPr>
                <p:cNvPr id="10265" name="Freeform 56"/>
                <p:cNvSpPr>
                  <a:spLocks/>
                </p:cNvSpPr>
                <p:nvPr/>
              </p:nvSpPr>
              <p:spPr bwMode="auto">
                <a:xfrm>
                  <a:off x="13248" y="4752"/>
                  <a:ext cx="150" cy="55"/>
                </a:xfrm>
                <a:custGeom>
                  <a:avLst/>
                  <a:gdLst>
                    <a:gd name="T0" fmla="*/ 6 w 150"/>
                    <a:gd name="T1" fmla="*/ 55 h 55"/>
                    <a:gd name="T2" fmla="*/ 140 w 150"/>
                    <a:gd name="T3" fmla="*/ 7 h 55"/>
                    <a:gd name="T4" fmla="*/ 150 w 150"/>
                    <a:gd name="T5" fmla="*/ 55 h 55"/>
                    <a:gd name="T6" fmla="*/ 65 w 150"/>
                    <a:gd name="T7" fmla="*/ 30 h 55"/>
                    <a:gd name="T8" fmla="*/ 6 w 150"/>
                    <a:gd name="T9" fmla="*/ 55 h 55"/>
                    <a:gd name="T10" fmla="*/ 0 60000 65536"/>
                    <a:gd name="T11" fmla="*/ 0 60000 65536"/>
                    <a:gd name="T12" fmla="*/ 0 60000 65536"/>
                    <a:gd name="T13" fmla="*/ 0 60000 65536"/>
                    <a:gd name="T14" fmla="*/ 0 60000 65536"/>
                    <a:gd name="T15" fmla="*/ 0 w 150"/>
                    <a:gd name="T16" fmla="*/ 0 h 55"/>
                    <a:gd name="T17" fmla="*/ 150 w 150"/>
                    <a:gd name="T18" fmla="*/ 55 h 55"/>
                  </a:gdLst>
                  <a:ahLst/>
                  <a:cxnLst>
                    <a:cxn ang="T10">
                      <a:pos x="T0" y="T1"/>
                    </a:cxn>
                    <a:cxn ang="T11">
                      <a:pos x="T2" y="T3"/>
                    </a:cxn>
                    <a:cxn ang="T12">
                      <a:pos x="T4" y="T5"/>
                    </a:cxn>
                    <a:cxn ang="T13">
                      <a:pos x="T6" y="T7"/>
                    </a:cxn>
                    <a:cxn ang="T14">
                      <a:pos x="T8" y="T9"/>
                    </a:cxn>
                  </a:cxnLst>
                  <a:rect l="T15" t="T16" r="T17" b="T18"/>
                  <a:pathLst>
                    <a:path w="150" h="55">
                      <a:moveTo>
                        <a:pt x="6" y="55"/>
                      </a:moveTo>
                      <a:lnTo>
                        <a:pt x="140" y="7"/>
                      </a:lnTo>
                      <a:lnTo>
                        <a:pt x="150" y="55"/>
                      </a:lnTo>
                      <a:cubicBezTo>
                        <a:pt x="139" y="34"/>
                        <a:pt x="87" y="40"/>
                        <a:pt x="65" y="30"/>
                      </a:cubicBezTo>
                      <a:cubicBezTo>
                        <a:pt x="0" y="1"/>
                        <a:pt x="4" y="0"/>
                        <a:pt x="6" y="55"/>
                      </a:cubicBezTo>
                      <a:close/>
                    </a:path>
                  </a:pathLst>
                </a:custGeom>
                <a:solidFill>
                  <a:srgbClr val="993300"/>
                </a:solidFill>
                <a:ln w="57150" cap="flat" cmpd="sng">
                  <a:solidFill>
                    <a:srgbClr val="993300"/>
                  </a:solidFill>
                  <a:prstDash val="solid"/>
                  <a:round/>
                  <a:headEnd/>
                  <a:tailEnd/>
                </a:ln>
              </p:spPr>
              <p:txBody>
                <a:bodyPr/>
                <a:lstStyle/>
                <a:p>
                  <a:endParaRPr lang="fr-FR"/>
                </a:p>
              </p:txBody>
            </p:sp>
            <p:grpSp>
              <p:nvGrpSpPr>
                <p:cNvPr id="10266" name="Group 57"/>
                <p:cNvGrpSpPr>
                  <a:grpSpLocks/>
                </p:cNvGrpSpPr>
                <p:nvPr/>
              </p:nvGrpSpPr>
              <p:grpSpPr bwMode="auto">
                <a:xfrm flipH="1">
                  <a:off x="13104" y="4176"/>
                  <a:ext cx="288" cy="576"/>
                  <a:chOff x="4896" y="3024"/>
                  <a:chExt cx="3312" cy="3456"/>
                </a:xfrm>
              </p:grpSpPr>
              <p:sp>
                <p:nvSpPr>
                  <p:cNvPr id="10267" name="Oval 58"/>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10268" name="AutoShape 59"/>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10269" name="Rectangle 60"/>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10270" name="AutoShape 61"/>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pSp>
          <p:grpSp>
            <p:nvGrpSpPr>
              <p:cNvPr id="10258" name="Group 62"/>
              <p:cNvGrpSpPr>
                <a:grpSpLocks/>
              </p:cNvGrpSpPr>
              <p:nvPr/>
            </p:nvGrpSpPr>
            <p:grpSpPr bwMode="auto">
              <a:xfrm>
                <a:off x="13104" y="4176"/>
                <a:ext cx="294" cy="631"/>
                <a:chOff x="13104" y="4176"/>
                <a:chExt cx="294" cy="631"/>
              </a:xfrm>
            </p:grpSpPr>
            <p:sp>
              <p:nvSpPr>
                <p:cNvPr id="10259" name="Freeform 63"/>
                <p:cNvSpPr>
                  <a:spLocks/>
                </p:cNvSpPr>
                <p:nvPr/>
              </p:nvSpPr>
              <p:spPr bwMode="auto">
                <a:xfrm>
                  <a:off x="13248" y="4752"/>
                  <a:ext cx="150" cy="55"/>
                </a:xfrm>
                <a:custGeom>
                  <a:avLst/>
                  <a:gdLst>
                    <a:gd name="T0" fmla="*/ 6 w 150"/>
                    <a:gd name="T1" fmla="*/ 55 h 55"/>
                    <a:gd name="T2" fmla="*/ 140 w 150"/>
                    <a:gd name="T3" fmla="*/ 7 h 55"/>
                    <a:gd name="T4" fmla="*/ 150 w 150"/>
                    <a:gd name="T5" fmla="*/ 55 h 55"/>
                    <a:gd name="T6" fmla="*/ 65 w 150"/>
                    <a:gd name="T7" fmla="*/ 30 h 55"/>
                    <a:gd name="T8" fmla="*/ 6 w 150"/>
                    <a:gd name="T9" fmla="*/ 55 h 55"/>
                    <a:gd name="T10" fmla="*/ 0 60000 65536"/>
                    <a:gd name="T11" fmla="*/ 0 60000 65536"/>
                    <a:gd name="T12" fmla="*/ 0 60000 65536"/>
                    <a:gd name="T13" fmla="*/ 0 60000 65536"/>
                    <a:gd name="T14" fmla="*/ 0 60000 65536"/>
                    <a:gd name="T15" fmla="*/ 0 w 150"/>
                    <a:gd name="T16" fmla="*/ 0 h 55"/>
                    <a:gd name="T17" fmla="*/ 150 w 150"/>
                    <a:gd name="T18" fmla="*/ 55 h 55"/>
                  </a:gdLst>
                  <a:ahLst/>
                  <a:cxnLst>
                    <a:cxn ang="T10">
                      <a:pos x="T0" y="T1"/>
                    </a:cxn>
                    <a:cxn ang="T11">
                      <a:pos x="T2" y="T3"/>
                    </a:cxn>
                    <a:cxn ang="T12">
                      <a:pos x="T4" y="T5"/>
                    </a:cxn>
                    <a:cxn ang="T13">
                      <a:pos x="T6" y="T7"/>
                    </a:cxn>
                    <a:cxn ang="T14">
                      <a:pos x="T8" y="T9"/>
                    </a:cxn>
                  </a:cxnLst>
                  <a:rect l="T15" t="T16" r="T17" b="T18"/>
                  <a:pathLst>
                    <a:path w="150" h="55">
                      <a:moveTo>
                        <a:pt x="6" y="55"/>
                      </a:moveTo>
                      <a:lnTo>
                        <a:pt x="140" y="7"/>
                      </a:lnTo>
                      <a:lnTo>
                        <a:pt x="150" y="55"/>
                      </a:lnTo>
                      <a:cubicBezTo>
                        <a:pt x="139" y="34"/>
                        <a:pt x="87" y="40"/>
                        <a:pt x="65" y="30"/>
                      </a:cubicBezTo>
                      <a:cubicBezTo>
                        <a:pt x="0" y="1"/>
                        <a:pt x="4" y="0"/>
                        <a:pt x="6" y="55"/>
                      </a:cubicBezTo>
                      <a:close/>
                    </a:path>
                  </a:pathLst>
                </a:custGeom>
                <a:solidFill>
                  <a:srgbClr val="993300"/>
                </a:solidFill>
                <a:ln w="57150" cap="flat" cmpd="sng">
                  <a:solidFill>
                    <a:srgbClr val="993300"/>
                  </a:solidFill>
                  <a:prstDash val="solid"/>
                  <a:round/>
                  <a:headEnd/>
                  <a:tailEnd/>
                </a:ln>
              </p:spPr>
              <p:txBody>
                <a:bodyPr/>
                <a:lstStyle/>
                <a:p>
                  <a:endParaRPr lang="fr-FR"/>
                </a:p>
              </p:txBody>
            </p:sp>
            <p:grpSp>
              <p:nvGrpSpPr>
                <p:cNvPr id="10260" name="Group 64"/>
                <p:cNvGrpSpPr>
                  <a:grpSpLocks/>
                </p:cNvGrpSpPr>
                <p:nvPr/>
              </p:nvGrpSpPr>
              <p:grpSpPr bwMode="auto">
                <a:xfrm flipH="1">
                  <a:off x="13104" y="4176"/>
                  <a:ext cx="288" cy="576"/>
                  <a:chOff x="4896" y="3024"/>
                  <a:chExt cx="3312" cy="3456"/>
                </a:xfrm>
              </p:grpSpPr>
              <p:sp>
                <p:nvSpPr>
                  <p:cNvPr id="10261" name="Oval 65"/>
                  <p:cNvSpPr>
                    <a:spLocks noChangeArrowheads="1"/>
                  </p:cNvSpPr>
                  <p:nvPr/>
                </p:nvSpPr>
                <p:spPr bwMode="auto">
                  <a:xfrm>
                    <a:off x="6912" y="3024"/>
                    <a:ext cx="1152" cy="1152"/>
                  </a:xfrm>
                  <a:prstGeom prst="ellipse">
                    <a:avLst/>
                  </a:prstGeom>
                  <a:solidFill>
                    <a:srgbClr val="000000"/>
                  </a:solidFill>
                  <a:ln w="9525">
                    <a:solidFill>
                      <a:srgbClr val="000000"/>
                    </a:solidFill>
                    <a:round/>
                    <a:headEnd/>
                    <a:tailEnd/>
                  </a:ln>
                </p:spPr>
                <p:txBody>
                  <a:bodyPr/>
                  <a:lstStyle/>
                  <a:p>
                    <a:endParaRPr lang="fr-FR"/>
                  </a:p>
                </p:txBody>
              </p:sp>
              <p:sp>
                <p:nvSpPr>
                  <p:cNvPr id="10262" name="AutoShape 66"/>
                  <p:cNvSpPr>
                    <a:spLocks noChangeArrowheads="1"/>
                  </p:cNvSpPr>
                  <p:nvPr/>
                </p:nvSpPr>
                <p:spPr bwMode="auto">
                  <a:xfrm rot="1410516">
                    <a:off x="5184" y="3600"/>
                    <a:ext cx="1872" cy="1728"/>
                  </a:xfrm>
                  <a:prstGeom prst="parallelogram">
                    <a:avLst>
                      <a:gd name="adj" fmla="val 73090"/>
                    </a:avLst>
                  </a:prstGeom>
                  <a:solidFill>
                    <a:srgbClr val="000000"/>
                  </a:solidFill>
                  <a:ln w="9525">
                    <a:solidFill>
                      <a:srgbClr val="000000"/>
                    </a:solidFill>
                    <a:miter lim="800000"/>
                    <a:headEnd/>
                    <a:tailEnd/>
                  </a:ln>
                </p:spPr>
                <p:txBody>
                  <a:bodyPr/>
                  <a:lstStyle/>
                  <a:p>
                    <a:endParaRPr lang="fr-FR"/>
                  </a:p>
                </p:txBody>
              </p:sp>
              <p:sp>
                <p:nvSpPr>
                  <p:cNvPr id="10263" name="Rectangle 67"/>
                  <p:cNvSpPr>
                    <a:spLocks noChangeArrowheads="1"/>
                  </p:cNvSpPr>
                  <p:nvPr/>
                </p:nvSpPr>
                <p:spPr bwMode="auto">
                  <a:xfrm>
                    <a:off x="4896" y="4896"/>
                    <a:ext cx="576" cy="1584"/>
                  </a:xfrm>
                  <a:prstGeom prst="rect">
                    <a:avLst/>
                  </a:prstGeom>
                  <a:solidFill>
                    <a:srgbClr val="000000"/>
                  </a:solidFill>
                  <a:ln w="9525">
                    <a:solidFill>
                      <a:srgbClr val="000000"/>
                    </a:solidFill>
                    <a:miter lim="800000"/>
                    <a:headEnd/>
                    <a:tailEnd/>
                  </a:ln>
                </p:spPr>
                <p:txBody>
                  <a:bodyPr/>
                  <a:lstStyle/>
                  <a:p>
                    <a:endParaRPr lang="fr-FR"/>
                  </a:p>
                </p:txBody>
              </p:sp>
              <p:sp>
                <p:nvSpPr>
                  <p:cNvPr id="10264" name="AutoShape 68"/>
                  <p:cNvSpPr>
                    <a:spLocks noChangeArrowheads="1"/>
                  </p:cNvSpPr>
                  <p:nvPr/>
                </p:nvSpPr>
                <p:spPr bwMode="auto">
                  <a:xfrm rot="9963217" flipV="1">
                    <a:off x="5760" y="4176"/>
                    <a:ext cx="2448" cy="864"/>
                  </a:xfrm>
                  <a:prstGeom prst="parallelogram">
                    <a:avLst>
                      <a:gd name="adj" fmla="val 190843"/>
                    </a:avLst>
                  </a:prstGeom>
                  <a:solidFill>
                    <a:srgbClr val="000000"/>
                  </a:solidFill>
                  <a:ln w="9525">
                    <a:solidFill>
                      <a:srgbClr val="000000"/>
                    </a:solidFill>
                    <a:miter lim="800000"/>
                    <a:headEnd/>
                    <a:tailEnd/>
                  </a:ln>
                </p:spPr>
                <p:txBody>
                  <a:bodyPr/>
                  <a:lstStyle/>
                  <a:p>
                    <a:endParaRPr lang="fr-FR"/>
                  </a:p>
                </p:txBody>
              </p:sp>
            </p:grpSp>
          </p:grpSp>
        </p:grpSp>
      </p:gr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49155"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A0CC3B62-5D95-4FCD-AEF7-3ABE749BDC25}" type="slidenum">
              <a:rPr lang="fr-FR">
                <a:solidFill>
                  <a:schemeClr val="tx1">
                    <a:tint val="75000"/>
                  </a:schemeClr>
                </a:solidFill>
                <a:latin typeface="+mn-lt"/>
                <a:ea typeface="+mn-ea"/>
              </a:rPr>
              <a:pPr algn="ctr" fontAlgn="auto">
                <a:spcBef>
                  <a:spcPts val="0"/>
                </a:spcBef>
                <a:spcAft>
                  <a:spcPts val="0"/>
                </a:spcAft>
                <a:defRPr/>
              </a:pPr>
              <a:t>47</a:t>
            </a:fld>
            <a:endParaRPr lang="fr-FR">
              <a:solidFill>
                <a:schemeClr val="tx1">
                  <a:tint val="75000"/>
                </a:schemeClr>
              </a:solidFill>
              <a:latin typeface="+mn-lt"/>
              <a:ea typeface="+mn-ea"/>
            </a:endParaRPr>
          </a:p>
        </p:txBody>
      </p:sp>
      <p:sp>
        <p:nvSpPr>
          <p:cNvPr id="6" name="Rectangle 2"/>
          <p:cNvSpPr txBox="1">
            <a:spLocks noChangeArrowheads="1"/>
          </p:cNvSpPr>
          <p:nvPr/>
        </p:nvSpPr>
        <p:spPr bwMode="auto">
          <a:xfrm>
            <a:off x="936625"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Relais Palmes Bouée tube 4 x 50 m</a:t>
            </a:r>
          </a:p>
        </p:txBody>
      </p:sp>
      <p:sp>
        <p:nvSpPr>
          <p:cNvPr id="49158" name="Rectangle 3"/>
          <p:cNvSpPr txBox="1">
            <a:spLocks noChangeArrowheads="1"/>
          </p:cNvSpPr>
          <p:nvPr/>
        </p:nvSpPr>
        <p:spPr bwMode="auto">
          <a:xfrm>
            <a:off x="250825" y="1701800"/>
            <a:ext cx="8496300" cy="4248150"/>
          </a:xfrm>
          <a:prstGeom prst="rect">
            <a:avLst/>
          </a:prstGeom>
          <a:noFill/>
          <a:ln w="9525">
            <a:noFill/>
            <a:miter lim="800000"/>
            <a:headEnd/>
            <a:tailEnd/>
          </a:ln>
        </p:spPr>
        <p:txBody>
          <a:bodyPr/>
          <a:lstStyle/>
          <a:p>
            <a:pPr marL="4763" indent="-4763" algn="just">
              <a:lnSpc>
                <a:spcPct val="80000"/>
              </a:lnSpc>
            </a:pPr>
            <a:r>
              <a:rPr lang="fr-FR" sz="2000">
                <a:solidFill>
                  <a:srgbClr val="000099"/>
                </a:solidFill>
              </a:rPr>
              <a:t>Suite au signal sonore, </a:t>
            </a:r>
            <a:r>
              <a:rPr lang="fr-FR" sz="2000" b="1">
                <a:solidFill>
                  <a:srgbClr val="000099"/>
                </a:solidFill>
              </a:rPr>
              <a:t>le 1er sauveteur</a:t>
            </a:r>
            <a:r>
              <a:rPr lang="fr-FR" sz="2000">
                <a:solidFill>
                  <a:srgbClr val="000099"/>
                </a:solidFill>
              </a:rPr>
              <a:t> plonge et nage en nage libre </a:t>
            </a:r>
            <a:r>
              <a:rPr lang="fr-FR" sz="2000" b="1">
                <a:solidFill>
                  <a:srgbClr val="000099"/>
                </a:solidFill>
              </a:rPr>
              <a:t>50m avec palmes et bouée tube.</a:t>
            </a:r>
          </a:p>
          <a:p>
            <a:pPr marL="4763" indent="-4763" algn="just">
              <a:lnSpc>
                <a:spcPct val="80000"/>
              </a:lnSpc>
            </a:pPr>
            <a:endParaRPr lang="fr-FR" sz="2000">
              <a:solidFill>
                <a:srgbClr val="000099"/>
              </a:solidFill>
            </a:endParaRPr>
          </a:p>
          <a:p>
            <a:pPr marL="4763" indent="-4763" algn="just">
              <a:lnSpc>
                <a:spcPct val="80000"/>
              </a:lnSpc>
            </a:pPr>
            <a:r>
              <a:rPr lang="fr-FR" sz="2000">
                <a:solidFill>
                  <a:srgbClr val="000099"/>
                </a:solidFill>
              </a:rPr>
              <a:t>Le </a:t>
            </a:r>
            <a:r>
              <a:rPr lang="fr-FR" sz="2000" b="1">
                <a:solidFill>
                  <a:srgbClr val="000099"/>
                </a:solidFill>
              </a:rPr>
              <a:t>2ème sauveteur </a:t>
            </a:r>
            <a:r>
              <a:rPr lang="fr-FR" sz="2000">
                <a:solidFill>
                  <a:srgbClr val="000099"/>
                </a:solidFill>
              </a:rPr>
              <a:t>attend dans l’eau, palmes aux pieds en tenant le mur avec une main.</a:t>
            </a:r>
          </a:p>
          <a:p>
            <a:pPr marL="4763" indent="-4763" algn="just">
              <a:lnSpc>
                <a:spcPct val="80000"/>
              </a:lnSpc>
            </a:pPr>
            <a:endParaRPr lang="fr-FR" sz="2000">
              <a:solidFill>
                <a:srgbClr val="000099"/>
              </a:solidFill>
            </a:endParaRPr>
          </a:p>
          <a:p>
            <a:pPr marL="4763" indent="-4763" algn="just">
              <a:lnSpc>
                <a:spcPct val="80000"/>
              </a:lnSpc>
            </a:pPr>
            <a:r>
              <a:rPr lang="fr-FR" sz="2000">
                <a:solidFill>
                  <a:srgbClr val="000099"/>
                </a:solidFill>
              </a:rPr>
              <a:t>Après que le 1er sauveteur ait touché le mur, il passe le harnais au 2ème sauveteur, qui effectue 50 m avec la bouée tube.</a:t>
            </a:r>
          </a:p>
          <a:p>
            <a:pPr marL="4763" indent="-4763" algn="just">
              <a:lnSpc>
                <a:spcPct val="80000"/>
              </a:lnSpc>
            </a:pPr>
            <a:endParaRPr lang="fr-FR" sz="2000">
              <a:solidFill>
                <a:srgbClr val="000099"/>
              </a:solidFill>
            </a:endParaRPr>
          </a:p>
          <a:p>
            <a:pPr marL="4763" indent="-4763" algn="just">
              <a:lnSpc>
                <a:spcPct val="80000"/>
              </a:lnSpc>
            </a:pPr>
            <a:r>
              <a:rPr lang="fr-FR" sz="2000" b="1">
                <a:solidFill>
                  <a:srgbClr val="000099"/>
                </a:solidFill>
              </a:rPr>
              <a:t>Idem pour le 3ème et le 4ème sauveteur.</a:t>
            </a:r>
          </a:p>
          <a:p>
            <a:pPr marL="4763" indent="-4763" algn="just">
              <a:lnSpc>
                <a:spcPct val="80000"/>
              </a:lnSpc>
            </a:pPr>
            <a:endParaRPr lang="fr-FR" sz="2000">
              <a:solidFill>
                <a:srgbClr val="000099"/>
              </a:solidFill>
            </a:endParaRPr>
          </a:p>
          <a:p>
            <a:pPr marL="4763" indent="-4763" algn="just">
              <a:lnSpc>
                <a:spcPct val="80000"/>
              </a:lnSpc>
            </a:pPr>
            <a:r>
              <a:rPr lang="fr-FR" sz="2000">
                <a:solidFill>
                  <a:srgbClr val="000099"/>
                </a:solidFill>
              </a:rPr>
              <a:t>Les sauveteurs qui ont fini leur course restent dans l’eau jusqu’à la fin de l’épreuve, mais se positionnent dans un des angles formé entre le mur et la ligne afin de ne pas gêner les autres membres de l’équipe.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50179"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1EC80E36-EA0D-4910-A325-0DD9EC3FE0FF}" type="slidenum">
              <a:rPr lang="fr-FR">
                <a:solidFill>
                  <a:schemeClr val="tx1">
                    <a:tint val="75000"/>
                  </a:schemeClr>
                </a:solidFill>
                <a:latin typeface="+mn-lt"/>
                <a:ea typeface="+mn-ea"/>
              </a:rPr>
              <a:pPr algn="ctr" fontAlgn="auto">
                <a:spcBef>
                  <a:spcPts val="0"/>
                </a:spcBef>
                <a:spcAft>
                  <a:spcPts val="0"/>
                </a:spcAft>
                <a:defRPr/>
              </a:pPr>
              <a:t>48</a:t>
            </a:fld>
            <a:endParaRPr lang="fr-FR">
              <a:solidFill>
                <a:schemeClr val="tx1">
                  <a:tint val="75000"/>
                </a:schemeClr>
              </a:solidFill>
              <a:latin typeface="+mn-lt"/>
              <a:ea typeface="+mn-ea"/>
            </a:endParaRPr>
          </a:p>
        </p:txBody>
      </p:sp>
      <p:sp>
        <p:nvSpPr>
          <p:cNvPr id="6" name="Rectangle 2"/>
          <p:cNvSpPr txBox="1">
            <a:spLocks noChangeArrowheads="1"/>
          </p:cNvSpPr>
          <p:nvPr/>
        </p:nvSpPr>
        <p:spPr bwMode="auto">
          <a:xfrm>
            <a:off x="936625" y="188913"/>
            <a:ext cx="7091363" cy="619125"/>
          </a:xfrm>
          <a:prstGeom prst="rect">
            <a:avLst/>
          </a:prstGeom>
          <a:noFill/>
          <a:ln w="9525">
            <a:noFill/>
            <a:miter lim="800000"/>
            <a:headEnd/>
            <a:tailEnd/>
          </a:ln>
        </p:spPr>
        <p:txBody>
          <a:bodyPr anchor="ctr"/>
          <a:lstStyle/>
          <a:p>
            <a:pPr algn="ctr" eaLnBrk="0" hangingPunct="0">
              <a:defRPr/>
            </a:pPr>
            <a:r>
              <a:rPr lang="fr-FR" sz="3300" dirty="0">
                <a:solidFill>
                  <a:srgbClr val="000099"/>
                </a:solidFill>
                <a:effectLst>
                  <a:outerShdw blurRad="38100" dist="38100" dir="2700000" algn="tl">
                    <a:srgbClr val="C0C0C0"/>
                  </a:outerShdw>
                </a:effectLst>
              </a:rPr>
              <a:t>Relais Palmes Bouée tube 4 x 50 m</a:t>
            </a:r>
          </a:p>
        </p:txBody>
      </p:sp>
      <p:sp>
        <p:nvSpPr>
          <p:cNvPr id="50182" name="Rectangle 3"/>
          <p:cNvSpPr txBox="1">
            <a:spLocks noChangeArrowheads="1"/>
          </p:cNvSpPr>
          <p:nvPr/>
        </p:nvSpPr>
        <p:spPr bwMode="auto">
          <a:xfrm>
            <a:off x="250825" y="1484313"/>
            <a:ext cx="8496300" cy="4248150"/>
          </a:xfrm>
          <a:prstGeom prst="rect">
            <a:avLst/>
          </a:prstGeom>
          <a:noFill/>
          <a:ln w="9525">
            <a:noFill/>
            <a:miter lim="800000"/>
            <a:headEnd/>
            <a:tailEnd/>
          </a:ln>
        </p:spPr>
        <p:txBody>
          <a:bodyPr/>
          <a:lstStyle/>
          <a:p>
            <a:pPr marL="3175" indent="-3175" algn="ctr">
              <a:lnSpc>
                <a:spcPct val="80000"/>
              </a:lnSpc>
            </a:pPr>
            <a:r>
              <a:rPr lang="fr-FR" sz="2000" b="1" dirty="0">
                <a:solidFill>
                  <a:srgbClr val="000099"/>
                </a:solidFill>
              </a:rPr>
              <a:t>Disqualification</a:t>
            </a:r>
          </a:p>
          <a:p>
            <a:pPr marL="3175" indent="-3175" algn="just">
              <a:lnSpc>
                <a:spcPct val="80000"/>
              </a:lnSpc>
            </a:pPr>
            <a:endParaRPr lang="fr-FR" sz="2000" dirty="0">
              <a:solidFill>
                <a:srgbClr val="000099"/>
              </a:solidFill>
            </a:endParaRPr>
          </a:p>
          <a:p>
            <a:pPr marL="3175" indent="-3175" algn="just">
              <a:lnSpc>
                <a:spcPct val="80000"/>
              </a:lnSpc>
              <a:spcBef>
                <a:spcPct val="20000"/>
              </a:spcBef>
            </a:pPr>
            <a:endParaRPr lang="fr-FR" sz="2000" dirty="0">
              <a:solidFill>
                <a:srgbClr val="000099"/>
              </a:solidFill>
            </a:endParaRPr>
          </a:p>
          <a:p>
            <a:pPr marL="3175" indent="-3175" algn="just">
              <a:lnSpc>
                <a:spcPct val="80000"/>
              </a:lnSpc>
            </a:pPr>
            <a:endParaRPr lang="fr-FR" sz="2000" dirty="0">
              <a:solidFill>
                <a:srgbClr val="000099"/>
              </a:solidFill>
            </a:endParaRPr>
          </a:p>
          <a:p>
            <a:pPr marL="3175" indent="-3175" algn="just">
              <a:lnSpc>
                <a:spcPct val="80000"/>
              </a:lnSpc>
              <a:buFont typeface="Arial" charset="0"/>
              <a:buChar char="•"/>
            </a:pPr>
            <a:r>
              <a:rPr lang="fr-FR" sz="2000" dirty="0">
                <a:solidFill>
                  <a:srgbClr val="000099"/>
                </a:solidFill>
              </a:rPr>
              <a:t> Faux départ.</a:t>
            </a:r>
          </a:p>
          <a:p>
            <a:pPr marL="3175" indent="-3175" algn="just">
              <a:lnSpc>
                <a:spcPct val="80000"/>
              </a:lnSpc>
            </a:pPr>
            <a:endParaRPr lang="fr-FR" sz="2000" dirty="0">
              <a:solidFill>
                <a:srgbClr val="000099"/>
              </a:solidFill>
            </a:endParaRPr>
          </a:p>
          <a:p>
            <a:pPr marL="3175" indent="-3175" algn="just">
              <a:lnSpc>
                <a:spcPct val="80000"/>
              </a:lnSpc>
              <a:buFont typeface="Arial" charset="0"/>
              <a:buChar char="•"/>
            </a:pPr>
            <a:r>
              <a:rPr lang="fr-FR" sz="2000" dirty="0">
                <a:solidFill>
                  <a:srgbClr val="000099"/>
                </a:solidFill>
              </a:rPr>
              <a:t> Partir et/ou lâcher le mur, avant que le compétiteur précédent n’ait touché le mur.</a:t>
            </a:r>
          </a:p>
          <a:p>
            <a:pPr marL="3175" indent="-3175" algn="just">
              <a:lnSpc>
                <a:spcPct val="80000"/>
              </a:lnSpc>
            </a:pPr>
            <a:endParaRPr lang="fr-FR" sz="2000" dirty="0">
              <a:solidFill>
                <a:srgbClr val="000099"/>
              </a:solidFill>
            </a:endParaRPr>
          </a:p>
          <a:p>
            <a:pPr marL="3175" indent="-3175" algn="just">
              <a:lnSpc>
                <a:spcPct val="80000"/>
              </a:lnSpc>
              <a:buFont typeface="Arial" charset="0"/>
              <a:buChar char="•"/>
            </a:pPr>
            <a:r>
              <a:rPr lang="fr-FR" sz="2000" dirty="0">
                <a:solidFill>
                  <a:srgbClr val="000099"/>
                </a:solidFill>
              </a:rPr>
              <a:t> Si le compétiteur en attente touche n’importe quelle partie de la bouée tube avant que le compétiteur qui arrive n’ait touché le mur de la piscine.</a:t>
            </a:r>
          </a:p>
          <a:p>
            <a:pPr marL="3175" indent="-3175" algn="just">
              <a:lnSpc>
                <a:spcPct val="80000"/>
              </a:lnSpc>
            </a:pPr>
            <a:endParaRPr lang="fr-FR" sz="2000" dirty="0">
              <a:solidFill>
                <a:srgbClr val="000099"/>
              </a:solidFill>
            </a:endParaRPr>
          </a:p>
          <a:p>
            <a:pPr marL="3175" indent="-3175" algn="just">
              <a:lnSpc>
                <a:spcPct val="80000"/>
              </a:lnSpc>
              <a:buFont typeface="Arial" charset="0"/>
              <a:buChar char="•"/>
            </a:pPr>
            <a:r>
              <a:rPr lang="fr-FR" sz="2000" dirty="0">
                <a:solidFill>
                  <a:srgbClr val="000099"/>
                </a:solidFill>
              </a:rPr>
              <a:t> Si un membre de l’équipe présent dans la ligne d’eau touche n’importe quelle partie de la bouée tube dans le but manifeste d’aider à l’échange.</a:t>
            </a:r>
          </a:p>
          <a:p>
            <a:pPr marL="3175" indent="-3175" algn="just">
              <a:lnSpc>
                <a:spcPct val="80000"/>
              </a:lnSpc>
            </a:pPr>
            <a:endParaRPr lang="fr-FR" sz="2000" dirty="0">
              <a:solidFill>
                <a:srgbClr val="000099"/>
              </a:solidFill>
            </a:endParaRPr>
          </a:p>
          <a:p>
            <a:pPr marL="3175" indent="-3175" algn="just">
              <a:lnSpc>
                <a:spcPct val="80000"/>
              </a:lnSpc>
              <a:buFont typeface="Arial" charset="0"/>
              <a:buChar char="•"/>
            </a:pPr>
            <a:r>
              <a:rPr lang="fr-FR" sz="2000" dirty="0">
                <a:solidFill>
                  <a:srgbClr val="000099"/>
                </a:solidFill>
              </a:rPr>
              <a:t> </a:t>
            </a:r>
            <a:r>
              <a:rPr lang="fr-FR" sz="2000" dirty="0" smtClean="0">
                <a:solidFill>
                  <a:srgbClr val="000099"/>
                </a:solidFill>
              </a:rPr>
              <a:t>Si un </a:t>
            </a:r>
            <a:r>
              <a:rPr lang="fr-FR" sz="2000" dirty="0">
                <a:solidFill>
                  <a:srgbClr val="000099"/>
                </a:solidFill>
              </a:rPr>
              <a:t>compétiteur accomplit deux fois ou plus l'épreuve.</a:t>
            </a:r>
          </a:p>
          <a:p>
            <a:pPr marL="3175" indent="-3175" algn="just">
              <a:lnSpc>
                <a:spcPct val="80000"/>
              </a:lnSpc>
            </a:pPr>
            <a:endParaRPr lang="fr-FR" sz="2000" dirty="0">
              <a:solidFill>
                <a:srgbClr val="000099"/>
              </a:solidFill>
            </a:endParaRPr>
          </a:p>
          <a:p>
            <a:pPr marL="3175" indent="-3175" algn="just">
              <a:lnSpc>
                <a:spcPct val="80000"/>
              </a:lnSpc>
              <a:buFont typeface="Arial" charset="0"/>
              <a:buChar char="•"/>
            </a:pPr>
            <a:r>
              <a:rPr lang="fr-FR" sz="2000" dirty="0">
                <a:solidFill>
                  <a:srgbClr val="000099"/>
                </a:solidFill>
              </a:rPr>
              <a:t> Ne pas toucher le mur d'arrivée.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51203"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CC86A222-BF09-4380-A1C6-1FC727E13FBE}" type="slidenum">
              <a:rPr lang="fr-FR">
                <a:solidFill>
                  <a:schemeClr val="tx1">
                    <a:tint val="75000"/>
                  </a:schemeClr>
                </a:solidFill>
                <a:latin typeface="+mn-lt"/>
                <a:ea typeface="+mn-ea"/>
              </a:rPr>
              <a:pPr algn="ctr" fontAlgn="auto">
                <a:spcBef>
                  <a:spcPts val="0"/>
                </a:spcBef>
                <a:spcAft>
                  <a:spcPts val="0"/>
                </a:spcAft>
                <a:defRPr/>
              </a:pPr>
              <a:t>49</a:t>
            </a:fld>
            <a:endParaRPr lang="fr-FR">
              <a:solidFill>
                <a:schemeClr val="tx1">
                  <a:tint val="75000"/>
                </a:schemeClr>
              </a:solidFill>
              <a:latin typeface="+mn-lt"/>
              <a:ea typeface="+mn-ea"/>
            </a:endParaRPr>
          </a:p>
        </p:txBody>
      </p:sp>
      <p:sp>
        <p:nvSpPr>
          <p:cNvPr id="51205" name="Rectangle 3"/>
          <p:cNvSpPr txBox="1">
            <a:spLocks noChangeArrowheads="1"/>
          </p:cNvSpPr>
          <p:nvPr/>
        </p:nvSpPr>
        <p:spPr bwMode="auto">
          <a:xfrm>
            <a:off x="539750" y="1557338"/>
            <a:ext cx="8064500" cy="3743325"/>
          </a:xfrm>
          <a:prstGeom prst="rect">
            <a:avLst/>
          </a:prstGeom>
          <a:noFill/>
          <a:ln w="9525">
            <a:noFill/>
            <a:miter lim="800000"/>
            <a:headEnd/>
            <a:tailEnd/>
          </a:ln>
        </p:spPr>
        <p:txBody>
          <a:bodyPr/>
          <a:lstStyle/>
          <a:p>
            <a:pPr algn="ctr" eaLnBrk="0" hangingPunct="0">
              <a:spcBef>
                <a:spcPct val="20000"/>
              </a:spcBef>
            </a:pPr>
            <a:endParaRPr lang="fr-FR" sz="3000">
              <a:solidFill>
                <a:srgbClr val="000099"/>
              </a:solidFill>
            </a:endParaRPr>
          </a:p>
          <a:p>
            <a:pPr algn="ctr" eaLnBrk="0" hangingPunct="0">
              <a:spcBef>
                <a:spcPct val="20000"/>
              </a:spcBef>
            </a:pPr>
            <a:r>
              <a:rPr lang="fr-FR" sz="3000">
                <a:solidFill>
                  <a:srgbClr val="000099"/>
                </a:solidFill>
              </a:rPr>
              <a:t>Nous vous remercions de votre attention</a:t>
            </a:r>
          </a:p>
          <a:p>
            <a:pPr algn="ctr" eaLnBrk="0" hangingPunct="0">
              <a:spcBef>
                <a:spcPct val="20000"/>
              </a:spcBef>
            </a:pPr>
            <a:endParaRPr lang="fr-FR" sz="3000">
              <a:solidFill>
                <a:srgbClr val="000099"/>
              </a:solidFill>
            </a:endParaRPr>
          </a:p>
          <a:p>
            <a:pPr algn="ctr" eaLnBrk="0" hangingPunct="0">
              <a:spcBef>
                <a:spcPct val="20000"/>
              </a:spcBef>
            </a:pPr>
            <a:r>
              <a:rPr lang="fr-FR" sz="3000">
                <a:solidFill>
                  <a:srgbClr val="000099"/>
                </a:solidFill>
              </a:rPr>
              <a:t>Ce diaporama est édité par la Commission Sportive de la Fédération Française de Sauvetage et de Secourisme</a:t>
            </a:r>
          </a:p>
        </p:txBody>
      </p:sp>
      <p:pic>
        <p:nvPicPr>
          <p:cNvPr id="51206" name="Picture 2" descr="M:\Logo officiel\Transparent\FFSS.png"/>
          <p:cNvPicPr>
            <a:picLocks noChangeAspect="1" noChangeArrowheads="1"/>
          </p:cNvPicPr>
          <p:nvPr/>
        </p:nvPicPr>
        <p:blipFill>
          <a:blip r:embed="rId4" cstate="print"/>
          <a:srcRect/>
          <a:stretch>
            <a:fillRect/>
          </a:stretch>
        </p:blipFill>
        <p:spPr bwMode="auto">
          <a:xfrm>
            <a:off x="3708400" y="5013325"/>
            <a:ext cx="1673225" cy="15652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16387"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BAFF41DF-4C0C-41BF-A203-3B6950ED7255}" type="slidenum">
              <a:rPr lang="fr-FR">
                <a:solidFill>
                  <a:schemeClr val="tx1">
                    <a:tint val="75000"/>
                  </a:schemeClr>
                </a:solidFill>
                <a:latin typeface="+mn-lt"/>
                <a:ea typeface="+mn-ea"/>
              </a:rPr>
              <a:pPr algn="ctr" fontAlgn="auto">
                <a:spcBef>
                  <a:spcPts val="0"/>
                </a:spcBef>
                <a:spcAft>
                  <a:spcPts val="0"/>
                </a:spcAft>
                <a:defRPr/>
              </a:pPr>
              <a:t>5</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71550" y="260350"/>
            <a:ext cx="7091363"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OBSTACLES</a:t>
            </a:r>
          </a:p>
        </p:txBody>
      </p:sp>
      <p:pic>
        <p:nvPicPr>
          <p:cNvPr id="16390" name="Picture 4"/>
          <p:cNvPicPr>
            <a:picLocks noChangeAspect="1" noChangeArrowheads="1"/>
          </p:cNvPicPr>
          <p:nvPr/>
        </p:nvPicPr>
        <p:blipFill>
          <a:blip r:embed="rId4" cstate="print"/>
          <a:srcRect/>
          <a:stretch>
            <a:fillRect/>
          </a:stretch>
        </p:blipFill>
        <p:spPr bwMode="auto">
          <a:xfrm>
            <a:off x="1908175" y="4076700"/>
            <a:ext cx="5748338" cy="2160588"/>
          </a:xfrm>
          <a:prstGeom prst="rect">
            <a:avLst/>
          </a:prstGeom>
          <a:noFill/>
          <a:ln w="9525">
            <a:noFill/>
            <a:miter lim="800000"/>
            <a:headEnd/>
            <a:tailEnd/>
          </a:ln>
        </p:spPr>
      </p:pic>
      <p:sp>
        <p:nvSpPr>
          <p:cNvPr id="16391" name="Text Box 5"/>
          <p:cNvSpPr txBox="1">
            <a:spLocks noChangeArrowheads="1"/>
          </p:cNvSpPr>
          <p:nvPr/>
        </p:nvSpPr>
        <p:spPr bwMode="auto">
          <a:xfrm>
            <a:off x="250825" y="1773238"/>
            <a:ext cx="8642350" cy="1938337"/>
          </a:xfrm>
          <a:prstGeom prst="rect">
            <a:avLst/>
          </a:prstGeom>
          <a:noFill/>
          <a:ln w="9525">
            <a:noFill/>
            <a:miter lim="800000"/>
            <a:headEnd/>
            <a:tailEnd/>
          </a:ln>
        </p:spPr>
        <p:txBody>
          <a:bodyPr>
            <a:spAutoFit/>
          </a:bodyPr>
          <a:lstStyle/>
          <a:p>
            <a:pPr algn="just">
              <a:spcBef>
                <a:spcPct val="50000"/>
              </a:spcBef>
            </a:pPr>
            <a:r>
              <a:rPr lang="fr-FR" sz="2000" dirty="0">
                <a:solidFill>
                  <a:srgbClr val="000099"/>
                </a:solidFill>
              </a:rPr>
              <a:t>Les obstacles utilisés en piscine doivent être de 70 cm de haut et de 2,40 m de large et n'auront pas de </a:t>
            </a:r>
            <a:r>
              <a:rPr lang="fr-FR" sz="2000" dirty="0" smtClean="0">
                <a:solidFill>
                  <a:srgbClr val="000099"/>
                </a:solidFill>
              </a:rPr>
              <a:t>partie dangereuse. </a:t>
            </a:r>
            <a:r>
              <a:rPr lang="fr-FR" sz="2000" dirty="0">
                <a:solidFill>
                  <a:srgbClr val="000099"/>
                </a:solidFill>
              </a:rPr>
              <a:t>La structure interne doit être </a:t>
            </a:r>
            <a:r>
              <a:rPr lang="fr-FR" sz="2000" dirty="0" smtClean="0">
                <a:solidFill>
                  <a:srgbClr val="000099"/>
                </a:solidFill>
              </a:rPr>
              <a:t>composée d’un </a:t>
            </a:r>
            <a:r>
              <a:rPr lang="fr-FR" sz="2000" dirty="0">
                <a:solidFill>
                  <a:srgbClr val="000099"/>
                </a:solidFill>
              </a:rPr>
              <a:t>filet ou </a:t>
            </a:r>
            <a:r>
              <a:rPr lang="fr-FR" sz="2000" dirty="0" smtClean="0">
                <a:solidFill>
                  <a:srgbClr val="000099"/>
                </a:solidFill>
              </a:rPr>
              <a:t>d’un moyen </a:t>
            </a:r>
            <a:r>
              <a:rPr lang="fr-FR" sz="2000" dirty="0">
                <a:solidFill>
                  <a:srgbClr val="000099"/>
                </a:solidFill>
              </a:rPr>
              <a:t>qui ne permette pas le passage d'un sauveteur. La couleur du filet doit contraster avec l'eau. La partie supérieure de l'obstacle doit être placée sur l'eau et clairement visible. Il est recommandé d'utiliser un flotteur supplémentaire par-dessus la ligne supérieure des obstacles.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17411"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232871F6-5ADE-48AF-A473-79E7C341D071}" type="slidenum">
              <a:rPr lang="fr-FR">
                <a:solidFill>
                  <a:schemeClr val="tx1">
                    <a:tint val="75000"/>
                  </a:schemeClr>
                </a:solidFill>
                <a:latin typeface="+mn-lt"/>
                <a:ea typeface="+mn-ea"/>
              </a:rPr>
              <a:pPr algn="ctr" fontAlgn="auto">
                <a:spcBef>
                  <a:spcPts val="0"/>
                </a:spcBef>
                <a:spcAft>
                  <a:spcPts val="0"/>
                </a:spcAft>
                <a:defRPr/>
              </a:pPr>
              <a:t>6</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71550" y="146050"/>
            <a:ext cx="7129463" cy="619125"/>
          </a:xfrm>
          <a:prstGeom prst="rect">
            <a:avLst/>
          </a:prstGeom>
          <a:noFill/>
          <a:ln w="9525">
            <a:noFill/>
            <a:miter lim="800000"/>
            <a:headEnd/>
            <a:tailEnd/>
          </a:ln>
        </p:spPr>
        <p:txBody>
          <a:bodyPr anchor="ctr"/>
          <a:lstStyle/>
          <a:p>
            <a:pPr algn="ctr" eaLnBrk="0" hangingPunct="0">
              <a:defRPr/>
            </a:pPr>
            <a:r>
              <a:rPr lang="fr-FR" sz="6600" dirty="0">
                <a:solidFill>
                  <a:srgbClr val="000099"/>
                </a:solidFill>
                <a:effectLst>
                  <a:outerShdw blurRad="38100" dist="38100" dir="2700000" algn="tl">
                    <a:srgbClr val="C0C0C0"/>
                  </a:outerShdw>
                </a:effectLst>
              </a:rPr>
              <a:t>LES PALMES</a:t>
            </a:r>
          </a:p>
        </p:txBody>
      </p:sp>
      <p:sp>
        <p:nvSpPr>
          <p:cNvPr id="8" name="Rectangle 3"/>
          <p:cNvSpPr txBox="1">
            <a:spLocks noChangeArrowheads="1"/>
          </p:cNvSpPr>
          <p:nvPr/>
        </p:nvSpPr>
        <p:spPr bwMode="auto">
          <a:xfrm>
            <a:off x="250825" y="1412875"/>
            <a:ext cx="8642350" cy="2527300"/>
          </a:xfrm>
          <a:prstGeom prst="rect">
            <a:avLst/>
          </a:prstGeom>
          <a:noFill/>
          <a:ln w="9525">
            <a:noFill/>
            <a:miter lim="800000"/>
            <a:headEnd/>
            <a:tailEnd/>
          </a:ln>
        </p:spPr>
        <p:txBody>
          <a:bodyPr/>
          <a:lstStyle/>
          <a:p>
            <a:pPr marL="812800" indent="-812800" algn="just" eaLnBrk="0" hangingPunct="0">
              <a:lnSpc>
                <a:spcPct val="80000"/>
              </a:lnSpc>
              <a:spcBef>
                <a:spcPct val="20000"/>
              </a:spcBef>
              <a:buFont typeface="Arial" charset="0"/>
              <a:buNone/>
              <a:defRPr/>
            </a:pPr>
            <a:r>
              <a:rPr lang="fr-FR" sz="2000" dirty="0">
                <a:solidFill>
                  <a:srgbClr val="000099"/>
                </a:solidFill>
              </a:rPr>
              <a:t>Elles doivent avoir les critères suivants :</a:t>
            </a:r>
            <a:endParaRPr lang="fr-FR" sz="2000" dirty="0">
              <a:solidFill>
                <a:srgbClr val="000099"/>
              </a:solidFill>
              <a:sym typeface="Symbol" pitchFamily="18" charset="2"/>
            </a:endParaRPr>
          </a:p>
          <a:p>
            <a:pPr marL="812800" indent="-279400" algn="just" eaLnBrk="0" hangingPunct="0">
              <a:lnSpc>
                <a:spcPct val="80000"/>
              </a:lnSpc>
              <a:spcBef>
                <a:spcPct val="20000"/>
              </a:spcBef>
              <a:buFont typeface="Symbol" pitchFamily="18" charset="2"/>
              <a:buChar char="·"/>
              <a:defRPr/>
            </a:pPr>
            <a:r>
              <a:rPr lang="fr-FR" sz="2000" dirty="0">
                <a:solidFill>
                  <a:srgbClr val="000099"/>
                </a:solidFill>
              </a:rPr>
              <a:t>Longueur maximum de 65 cm.</a:t>
            </a:r>
          </a:p>
          <a:p>
            <a:pPr marL="812800" indent="-279400" algn="just" eaLnBrk="0" hangingPunct="0">
              <a:lnSpc>
                <a:spcPct val="80000"/>
              </a:lnSpc>
              <a:spcBef>
                <a:spcPct val="20000"/>
              </a:spcBef>
              <a:buFont typeface="Symbol" pitchFamily="18" charset="2"/>
              <a:buChar char="·"/>
              <a:defRPr/>
            </a:pPr>
            <a:r>
              <a:rPr lang="fr-FR" sz="2000" dirty="0">
                <a:solidFill>
                  <a:srgbClr val="000099"/>
                </a:solidFill>
              </a:rPr>
              <a:t>Largeur maximum de 30cm.</a:t>
            </a:r>
          </a:p>
          <a:p>
            <a:pPr marL="812800" indent="-812800" algn="just" eaLnBrk="0" hangingPunct="0">
              <a:lnSpc>
                <a:spcPct val="80000"/>
              </a:lnSpc>
              <a:spcBef>
                <a:spcPct val="20000"/>
              </a:spcBef>
              <a:buFont typeface="Symbol" pitchFamily="18" charset="2"/>
              <a:buNone/>
              <a:defRPr/>
            </a:pPr>
            <a:endParaRPr lang="fr-FR" sz="2000" dirty="0">
              <a:solidFill>
                <a:srgbClr val="000099"/>
              </a:solidFill>
            </a:endParaRPr>
          </a:p>
          <a:p>
            <a:pPr marL="812800" indent="-812800" algn="just" eaLnBrk="0" hangingPunct="0">
              <a:lnSpc>
                <a:spcPct val="80000"/>
              </a:lnSpc>
              <a:spcBef>
                <a:spcPct val="20000"/>
              </a:spcBef>
              <a:buFont typeface="Arial" charset="0"/>
              <a:buNone/>
              <a:defRPr/>
            </a:pPr>
            <a:r>
              <a:rPr lang="fr-FR" sz="2000" dirty="0">
                <a:solidFill>
                  <a:srgbClr val="000099"/>
                </a:solidFill>
              </a:rPr>
              <a:t>Elles seront mesurées palmes non chaussées .</a:t>
            </a:r>
          </a:p>
          <a:p>
            <a:pPr marL="812800" indent="-812800" algn="just" eaLnBrk="0" hangingPunct="0">
              <a:lnSpc>
                <a:spcPct val="80000"/>
              </a:lnSpc>
              <a:spcBef>
                <a:spcPct val="20000"/>
              </a:spcBef>
              <a:buFont typeface="Arial" charset="0"/>
              <a:buNone/>
              <a:defRPr/>
            </a:pPr>
            <a:endParaRPr lang="fr-FR" sz="2000" dirty="0">
              <a:solidFill>
                <a:srgbClr val="000099"/>
              </a:solidFill>
            </a:endParaRPr>
          </a:p>
          <a:p>
            <a:pPr algn="just" eaLnBrk="0" hangingPunct="0">
              <a:lnSpc>
                <a:spcPct val="80000"/>
              </a:lnSpc>
              <a:spcBef>
                <a:spcPct val="20000"/>
              </a:spcBef>
              <a:buFont typeface="Arial" charset="0"/>
              <a:buNone/>
              <a:defRPr/>
            </a:pPr>
            <a:r>
              <a:rPr lang="fr-FR" sz="2000" dirty="0">
                <a:solidFill>
                  <a:srgbClr val="000099"/>
                </a:solidFill>
              </a:rPr>
              <a:t>Elles seront interdites si elles ne correspondent pas aux dimensions ci-dessus ou si elles sont considérées comme dangereuses.</a:t>
            </a:r>
          </a:p>
          <a:p>
            <a:pPr algn="just" eaLnBrk="0" hangingPunct="0">
              <a:lnSpc>
                <a:spcPct val="80000"/>
              </a:lnSpc>
              <a:spcBef>
                <a:spcPct val="20000"/>
              </a:spcBef>
              <a:buFont typeface="Arial" charset="0"/>
              <a:buNone/>
              <a:defRPr/>
            </a:pPr>
            <a:endParaRPr lang="fr-FR" sz="2000" dirty="0">
              <a:solidFill>
                <a:srgbClr val="000099"/>
              </a:solidFill>
            </a:endParaRPr>
          </a:p>
          <a:p>
            <a:pPr algn="just" eaLnBrk="0" hangingPunct="0">
              <a:lnSpc>
                <a:spcPct val="80000"/>
              </a:lnSpc>
              <a:spcBef>
                <a:spcPct val="20000"/>
              </a:spcBef>
              <a:buFont typeface="Arial" charset="0"/>
              <a:buNone/>
              <a:defRPr/>
            </a:pPr>
            <a:r>
              <a:rPr lang="fr-FR" sz="2000" dirty="0">
                <a:solidFill>
                  <a:srgbClr val="000099"/>
                </a:solidFill>
              </a:rPr>
              <a:t>Les palmes en fibre de verre seront interdites pour les catégories </a:t>
            </a:r>
            <a:r>
              <a:rPr lang="fr-FR" sz="2000" dirty="0" smtClean="0">
                <a:solidFill>
                  <a:srgbClr val="000099"/>
                </a:solidFill>
              </a:rPr>
              <a:t>Poussin et Benjamin. </a:t>
            </a:r>
            <a:r>
              <a:rPr lang="fr-FR" sz="2000" dirty="0">
                <a:solidFill>
                  <a:srgbClr val="000099"/>
                </a:solidFill>
              </a:rPr>
              <a:t>Ne seront autorisées que les palmes en plastique pour ces catégories.</a:t>
            </a:r>
          </a:p>
        </p:txBody>
      </p:sp>
      <p:grpSp>
        <p:nvGrpSpPr>
          <p:cNvPr id="17415" name="Group 8"/>
          <p:cNvGrpSpPr>
            <a:grpSpLocks/>
          </p:cNvGrpSpPr>
          <p:nvPr/>
        </p:nvGrpSpPr>
        <p:grpSpPr bwMode="auto">
          <a:xfrm>
            <a:off x="2700338" y="4867275"/>
            <a:ext cx="3960812" cy="1657350"/>
            <a:chOff x="1837" y="2160"/>
            <a:chExt cx="2495" cy="1044"/>
          </a:xfrm>
        </p:grpSpPr>
        <p:pic>
          <p:nvPicPr>
            <p:cNvPr id="17416" name="Picture 7"/>
            <p:cNvPicPr>
              <a:picLocks noChangeAspect="1" noChangeArrowheads="1"/>
            </p:cNvPicPr>
            <p:nvPr/>
          </p:nvPicPr>
          <p:blipFill>
            <a:blip r:embed="rId4" cstate="print"/>
            <a:srcRect l="7271" t="11807" r="2052" b="571"/>
            <a:stretch>
              <a:fillRect/>
            </a:stretch>
          </p:blipFill>
          <p:spPr bwMode="auto">
            <a:xfrm>
              <a:off x="1927" y="2160"/>
              <a:ext cx="2404" cy="1044"/>
            </a:xfrm>
            <a:prstGeom prst="rect">
              <a:avLst/>
            </a:prstGeom>
            <a:noFill/>
            <a:ln w="9525">
              <a:noFill/>
              <a:miter lim="800000"/>
              <a:headEnd/>
              <a:tailEnd/>
            </a:ln>
          </p:spPr>
        </p:pic>
        <p:grpSp>
          <p:nvGrpSpPr>
            <p:cNvPr id="17417" name="Group 4"/>
            <p:cNvGrpSpPr>
              <a:grpSpLocks noChangeAspect="1"/>
            </p:cNvGrpSpPr>
            <p:nvPr/>
          </p:nvGrpSpPr>
          <p:grpSpPr bwMode="auto">
            <a:xfrm>
              <a:off x="1837" y="2160"/>
              <a:ext cx="2495" cy="1043"/>
              <a:chOff x="2278" y="4404"/>
              <a:chExt cx="4229" cy="1788"/>
            </a:xfrm>
          </p:grpSpPr>
          <p:sp>
            <p:nvSpPr>
              <p:cNvPr id="17418" name="AutoShape 5"/>
              <p:cNvSpPr>
                <a:spLocks noChangeAspect="1" noChangeArrowheads="1"/>
              </p:cNvSpPr>
              <p:nvPr/>
            </p:nvSpPr>
            <p:spPr bwMode="auto">
              <a:xfrm>
                <a:off x="2278" y="4404"/>
                <a:ext cx="4229" cy="1788"/>
              </a:xfrm>
              <a:prstGeom prst="rect">
                <a:avLst/>
              </a:prstGeom>
              <a:noFill/>
              <a:ln w="9525">
                <a:noFill/>
                <a:miter lim="800000"/>
                <a:headEnd/>
                <a:tailEnd/>
              </a:ln>
            </p:spPr>
            <p:txBody>
              <a:bodyPr/>
              <a:lstStyle/>
              <a:p>
                <a:endParaRPr lang="fr-FR"/>
              </a:p>
            </p:txBody>
          </p:sp>
          <p:sp>
            <p:nvSpPr>
              <p:cNvPr id="17419" name="Text Box 6"/>
              <p:cNvSpPr txBox="1">
                <a:spLocks noChangeArrowheads="1"/>
              </p:cNvSpPr>
              <p:nvPr/>
            </p:nvSpPr>
            <p:spPr bwMode="auto">
              <a:xfrm>
                <a:off x="2278" y="4462"/>
                <a:ext cx="1077" cy="329"/>
              </a:xfrm>
              <a:prstGeom prst="rect">
                <a:avLst/>
              </a:prstGeom>
              <a:solidFill>
                <a:srgbClr val="CCFFFF"/>
              </a:solidFill>
              <a:ln w="9525">
                <a:noFill/>
                <a:miter lim="800000"/>
                <a:headEnd/>
                <a:tailEnd/>
              </a:ln>
            </p:spPr>
            <p:txBody>
              <a:bodyPr/>
              <a:lstStyle/>
              <a:p>
                <a:r>
                  <a:rPr lang="fr-FR" sz="1400">
                    <a:solidFill>
                      <a:srgbClr val="000000"/>
                    </a:solidFill>
                    <a:latin typeface="Arial" charset="0"/>
                  </a:rPr>
                  <a:t>PALMES</a:t>
                </a:r>
                <a:endParaRPr lang="fr-FR">
                  <a:latin typeface="Times New Roman" pitchFamily="18" charset="0"/>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18435"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B0DB7A54-2373-4E06-B25B-9A5B8218A09B}" type="slidenum">
              <a:rPr lang="fr-FR">
                <a:solidFill>
                  <a:schemeClr val="tx1">
                    <a:tint val="75000"/>
                  </a:schemeClr>
                </a:solidFill>
                <a:latin typeface="+mn-lt"/>
                <a:ea typeface="+mn-ea"/>
              </a:rPr>
              <a:pPr algn="ctr" fontAlgn="auto">
                <a:spcBef>
                  <a:spcPts val="0"/>
                </a:spcBef>
                <a:spcAft>
                  <a:spcPts val="0"/>
                </a:spcAft>
                <a:defRPr/>
              </a:pPr>
              <a:t>7</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71550" y="577850"/>
            <a:ext cx="7129463" cy="619125"/>
          </a:xfrm>
          <a:prstGeom prst="rect">
            <a:avLst/>
          </a:prstGeom>
          <a:noFill/>
          <a:ln w="9525">
            <a:noFill/>
            <a:miter lim="800000"/>
            <a:headEnd/>
            <a:tailEnd/>
          </a:ln>
        </p:spPr>
        <p:txBody>
          <a:bodyPr anchor="ctr"/>
          <a:lstStyle/>
          <a:p>
            <a:pPr algn="ctr" eaLnBrk="0" hangingPunct="0">
              <a:defRPr/>
            </a:pPr>
            <a:r>
              <a:rPr lang="fr-FR" sz="3200" b="1" dirty="0">
                <a:solidFill>
                  <a:srgbClr val="008000"/>
                </a:solidFill>
                <a:latin typeface="Comic Sans MS" pitchFamily="66" charset="0"/>
                <a:cs typeface="ＭＳ Ｐゴシック" charset="0"/>
              </a:rPr>
              <a:t> </a:t>
            </a:r>
            <a:r>
              <a:rPr lang="fr-FR" sz="6600" dirty="0">
                <a:solidFill>
                  <a:srgbClr val="000099"/>
                </a:solidFill>
                <a:effectLst>
                  <a:outerShdw blurRad="38100" dist="38100" dir="2700000" algn="tl">
                    <a:srgbClr val="C0C0C0"/>
                  </a:outerShdw>
                </a:effectLst>
              </a:rPr>
              <a:t>Bouée Tube de Sauvetage (1)</a:t>
            </a:r>
          </a:p>
        </p:txBody>
      </p:sp>
      <p:sp>
        <p:nvSpPr>
          <p:cNvPr id="18438" name="Rectangle 3"/>
          <p:cNvSpPr txBox="1">
            <a:spLocks noChangeArrowheads="1"/>
          </p:cNvSpPr>
          <p:nvPr/>
        </p:nvSpPr>
        <p:spPr bwMode="auto">
          <a:xfrm>
            <a:off x="323850" y="1844675"/>
            <a:ext cx="8569325" cy="4608513"/>
          </a:xfrm>
          <a:prstGeom prst="rect">
            <a:avLst/>
          </a:prstGeom>
          <a:noFill/>
          <a:ln w="9525">
            <a:noFill/>
            <a:miter lim="800000"/>
            <a:headEnd/>
            <a:tailEnd/>
          </a:ln>
        </p:spPr>
        <p:txBody>
          <a:bodyPr/>
          <a:lstStyle/>
          <a:p>
            <a:pPr algn="just" defTabSz="450850" eaLnBrk="0" hangingPunct="0">
              <a:lnSpc>
                <a:spcPct val="85000"/>
              </a:lnSpc>
              <a:spcBef>
                <a:spcPct val="20000"/>
              </a:spcBef>
            </a:pPr>
            <a:r>
              <a:rPr lang="fr-FR" sz="2000" dirty="0">
                <a:solidFill>
                  <a:srgbClr val="000099"/>
                </a:solidFill>
              </a:rPr>
              <a:t>Les bouées tubes répondant aux spécificités suivantes seront considérés comme norme standard de la compétition.</a:t>
            </a:r>
          </a:p>
          <a:p>
            <a:pPr algn="just" defTabSz="450850" eaLnBrk="0" hangingPunct="0">
              <a:lnSpc>
                <a:spcPct val="85000"/>
              </a:lnSpc>
              <a:spcBef>
                <a:spcPct val="20000"/>
              </a:spcBef>
            </a:pPr>
            <a:endParaRPr lang="fr-FR" sz="2000" dirty="0">
              <a:solidFill>
                <a:srgbClr val="000099"/>
              </a:solidFill>
            </a:endParaRPr>
          </a:p>
          <a:p>
            <a:pPr algn="just" defTabSz="450850" eaLnBrk="0" hangingPunct="0">
              <a:lnSpc>
                <a:spcPct val="85000"/>
              </a:lnSpc>
              <a:spcBef>
                <a:spcPct val="20000"/>
              </a:spcBef>
            </a:pPr>
            <a:r>
              <a:rPr lang="fr-FR" sz="2000" u="sng" dirty="0">
                <a:solidFill>
                  <a:srgbClr val="000099"/>
                </a:solidFill>
              </a:rPr>
              <a:t>Origine de flottabilité</a:t>
            </a:r>
            <a:r>
              <a:rPr lang="fr-FR" sz="2000" dirty="0">
                <a:solidFill>
                  <a:srgbClr val="000099"/>
                </a:solidFill>
              </a:rPr>
              <a:t> – le matériel doit être conforme à la norme australienne AS2259 ou l'équivalent. Le matériel doit être en mousse de plastique alvéolaire fermé, durable et flexible.</a:t>
            </a:r>
          </a:p>
          <a:p>
            <a:pPr algn="just" defTabSz="450850" eaLnBrk="0" hangingPunct="0">
              <a:lnSpc>
                <a:spcPct val="85000"/>
              </a:lnSpc>
              <a:spcBef>
                <a:spcPct val="20000"/>
              </a:spcBef>
            </a:pPr>
            <a:r>
              <a:rPr lang="fr-FR" sz="2000" u="sng" dirty="0">
                <a:solidFill>
                  <a:srgbClr val="000099"/>
                </a:solidFill>
              </a:rPr>
              <a:t>Flottabilité</a:t>
            </a:r>
            <a:r>
              <a:rPr lang="fr-FR" sz="2000" dirty="0">
                <a:solidFill>
                  <a:srgbClr val="000099"/>
                </a:solidFill>
              </a:rPr>
              <a:t> – la bouée tube doit avoir un facteur minimum de flottabilité de 100 newtons en eau douce.</a:t>
            </a:r>
          </a:p>
          <a:p>
            <a:pPr algn="just" defTabSz="450850" eaLnBrk="0" hangingPunct="0">
              <a:lnSpc>
                <a:spcPct val="85000"/>
              </a:lnSpc>
              <a:spcBef>
                <a:spcPct val="20000"/>
              </a:spcBef>
            </a:pPr>
            <a:r>
              <a:rPr lang="fr-FR" sz="2000" u="sng" dirty="0">
                <a:solidFill>
                  <a:srgbClr val="000099"/>
                </a:solidFill>
              </a:rPr>
              <a:t>Couleur</a:t>
            </a:r>
            <a:r>
              <a:rPr lang="fr-FR" sz="2000" dirty="0">
                <a:solidFill>
                  <a:srgbClr val="000099"/>
                </a:solidFill>
              </a:rPr>
              <a:t> - le corps de la bouée tube doit être de couleur vive : jaune, rouge ou orange (teinté dans la masse, peint ou recouvert).</a:t>
            </a:r>
          </a:p>
          <a:p>
            <a:pPr algn="just" defTabSz="450850" eaLnBrk="0" hangingPunct="0">
              <a:lnSpc>
                <a:spcPct val="85000"/>
              </a:lnSpc>
              <a:spcBef>
                <a:spcPct val="20000"/>
              </a:spcBef>
            </a:pPr>
            <a:r>
              <a:rPr lang="fr-FR" sz="2000" u="sng" dirty="0">
                <a:solidFill>
                  <a:srgbClr val="000099"/>
                </a:solidFill>
              </a:rPr>
              <a:t>Flexibilité</a:t>
            </a:r>
            <a:r>
              <a:rPr lang="fr-FR" sz="2000" dirty="0">
                <a:solidFill>
                  <a:srgbClr val="000099"/>
                </a:solidFill>
              </a:rPr>
              <a:t> - le corps de la bouée tube doit être d'une telle nature qu’il puisse se rouler sur lui-même.</a:t>
            </a:r>
          </a:p>
          <a:p>
            <a:pPr algn="just" defTabSz="450850" eaLnBrk="0" hangingPunct="0">
              <a:lnSpc>
                <a:spcPct val="85000"/>
              </a:lnSpc>
              <a:spcBef>
                <a:spcPct val="20000"/>
              </a:spcBef>
            </a:pPr>
            <a:r>
              <a:rPr lang="fr-FR" sz="2000" u="sng" dirty="0">
                <a:solidFill>
                  <a:srgbClr val="000099"/>
                </a:solidFill>
              </a:rPr>
              <a:t>Solidité</a:t>
            </a:r>
            <a:r>
              <a:rPr lang="fr-FR" sz="2000" dirty="0">
                <a:solidFill>
                  <a:srgbClr val="000099"/>
                </a:solidFill>
              </a:rPr>
              <a:t> - la sangle, la corde et les garnitures doivent pouvoir résister sans </a:t>
            </a:r>
            <a:r>
              <a:rPr lang="fr-FR" sz="2000" dirty="0" smtClean="0">
                <a:solidFill>
                  <a:srgbClr val="000099"/>
                </a:solidFill>
              </a:rPr>
              <a:t>dommage </a:t>
            </a:r>
            <a:r>
              <a:rPr lang="fr-FR" sz="2000" dirty="0">
                <a:solidFill>
                  <a:srgbClr val="000099"/>
                </a:solidFill>
              </a:rPr>
              <a:t>à une contrainte de 453.6 </a:t>
            </a:r>
            <a:r>
              <a:rPr lang="fr-FR" sz="2000" dirty="0" err="1">
                <a:solidFill>
                  <a:srgbClr val="000099"/>
                </a:solidFill>
              </a:rPr>
              <a:t>kgs</a:t>
            </a:r>
            <a:r>
              <a:rPr lang="fr-FR" sz="2000" dirty="0">
                <a:solidFill>
                  <a:srgbClr val="000099"/>
                </a:solidFill>
              </a:rPr>
              <a:t> (1000 </a:t>
            </a:r>
            <a:r>
              <a:rPr lang="fr-FR" sz="2000" dirty="0" err="1">
                <a:solidFill>
                  <a:srgbClr val="000099"/>
                </a:solidFill>
              </a:rPr>
              <a:t>lbs</a:t>
            </a:r>
            <a:r>
              <a:rPr lang="fr-FR" sz="2000" dirty="0">
                <a:solidFill>
                  <a:srgbClr val="000099"/>
                </a:solidFill>
              </a:rPr>
              <a:t>) au minimum dans </a:t>
            </a:r>
            <a:r>
              <a:rPr lang="fr-FR" sz="2000" dirty="0" smtClean="0">
                <a:solidFill>
                  <a:srgbClr val="000099"/>
                </a:solidFill>
              </a:rPr>
              <a:t>la </a:t>
            </a:r>
            <a:r>
              <a:rPr lang="fr-FR" sz="2000" dirty="0">
                <a:solidFill>
                  <a:srgbClr val="000099"/>
                </a:solidFill>
              </a:rPr>
              <a:t>direction longitudinale.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19459"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D5F2286A-93EA-413E-B3EB-57D7A5BBEC71}" type="slidenum">
              <a:rPr lang="fr-FR">
                <a:solidFill>
                  <a:schemeClr val="tx1">
                    <a:tint val="75000"/>
                  </a:schemeClr>
                </a:solidFill>
                <a:latin typeface="+mn-lt"/>
                <a:ea typeface="+mn-ea"/>
              </a:rPr>
              <a:pPr algn="ctr" fontAlgn="auto">
                <a:spcBef>
                  <a:spcPts val="0"/>
                </a:spcBef>
                <a:spcAft>
                  <a:spcPts val="0"/>
                </a:spcAft>
                <a:defRPr/>
              </a:pPr>
              <a:t>8</a:t>
            </a:fld>
            <a:endParaRPr lang="fr-FR">
              <a:solidFill>
                <a:schemeClr val="tx1">
                  <a:tint val="75000"/>
                </a:schemeClr>
              </a:solidFill>
              <a:latin typeface="+mn-lt"/>
              <a:ea typeface="+mn-ea"/>
            </a:endParaRPr>
          </a:p>
        </p:txBody>
      </p:sp>
      <p:sp>
        <p:nvSpPr>
          <p:cNvPr id="7" name="Rectangle 2"/>
          <p:cNvSpPr txBox="1">
            <a:spLocks noChangeArrowheads="1"/>
          </p:cNvSpPr>
          <p:nvPr/>
        </p:nvSpPr>
        <p:spPr bwMode="auto">
          <a:xfrm>
            <a:off x="971550" y="577850"/>
            <a:ext cx="7129463" cy="619125"/>
          </a:xfrm>
          <a:prstGeom prst="rect">
            <a:avLst/>
          </a:prstGeom>
          <a:noFill/>
          <a:ln w="9525">
            <a:noFill/>
            <a:miter lim="800000"/>
            <a:headEnd/>
            <a:tailEnd/>
          </a:ln>
        </p:spPr>
        <p:txBody>
          <a:bodyPr anchor="ctr"/>
          <a:lstStyle/>
          <a:p>
            <a:pPr algn="ctr" eaLnBrk="0" hangingPunct="0">
              <a:defRPr/>
            </a:pPr>
            <a:r>
              <a:rPr lang="fr-FR" sz="3200" b="1" dirty="0">
                <a:solidFill>
                  <a:srgbClr val="008000"/>
                </a:solidFill>
                <a:latin typeface="Comic Sans MS" pitchFamily="66" charset="0"/>
                <a:cs typeface="ＭＳ Ｐゴシック" charset="0"/>
              </a:rPr>
              <a:t> </a:t>
            </a:r>
            <a:r>
              <a:rPr lang="fr-FR" sz="6600" dirty="0">
                <a:solidFill>
                  <a:srgbClr val="000099"/>
                </a:solidFill>
                <a:effectLst>
                  <a:outerShdw blurRad="38100" dist="38100" dir="2700000" algn="tl">
                    <a:srgbClr val="C0C0C0"/>
                  </a:outerShdw>
                </a:effectLst>
              </a:rPr>
              <a:t>Bouée Tube de Sauvetage (2)</a:t>
            </a:r>
          </a:p>
        </p:txBody>
      </p:sp>
      <p:sp>
        <p:nvSpPr>
          <p:cNvPr id="19462" name="Rectangle 3"/>
          <p:cNvSpPr txBox="1">
            <a:spLocks noChangeArrowheads="1"/>
          </p:cNvSpPr>
          <p:nvPr/>
        </p:nvSpPr>
        <p:spPr bwMode="auto">
          <a:xfrm>
            <a:off x="323850" y="2133600"/>
            <a:ext cx="8569325" cy="4608513"/>
          </a:xfrm>
          <a:prstGeom prst="rect">
            <a:avLst/>
          </a:prstGeom>
          <a:noFill/>
          <a:ln w="9525">
            <a:noFill/>
            <a:miter lim="800000"/>
            <a:headEnd/>
            <a:tailEnd/>
          </a:ln>
        </p:spPr>
        <p:txBody>
          <a:bodyPr/>
          <a:lstStyle/>
          <a:p>
            <a:pPr algn="just" defTabSz="450850" eaLnBrk="0" hangingPunct="0">
              <a:lnSpc>
                <a:spcPct val="85000"/>
              </a:lnSpc>
              <a:spcBef>
                <a:spcPct val="20000"/>
              </a:spcBef>
            </a:pPr>
            <a:r>
              <a:rPr lang="fr-FR" sz="2000" u="sng" dirty="0">
                <a:solidFill>
                  <a:srgbClr val="000099"/>
                </a:solidFill>
              </a:rPr>
              <a:t>Point d’attache</a:t>
            </a:r>
            <a:r>
              <a:rPr lang="fr-FR" sz="2000" dirty="0">
                <a:solidFill>
                  <a:srgbClr val="000099"/>
                </a:solidFill>
              </a:rPr>
              <a:t> – le point d’attache doit être un type point verrouillé 301 de BS 3870 comme illustré dans la norme australienne standard 2259.  </a:t>
            </a:r>
          </a:p>
          <a:p>
            <a:pPr algn="just" defTabSz="450850" eaLnBrk="0" hangingPunct="0">
              <a:lnSpc>
                <a:spcPct val="85000"/>
              </a:lnSpc>
              <a:spcBef>
                <a:spcPct val="20000"/>
              </a:spcBef>
            </a:pPr>
            <a:r>
              <a:rPr lang="fr-FR" sz="2000" dirty="0">
                <a:solidFill>
                  <a:srgbClr val="000099"/>
                </a:solidFill>
              </a:rPr>
              <a:t>Le corps de la bouée tube doit avoir une longueur comprise entre 875 et 1000 mm. La section du corps sera de 150 sur 100 mm maxi.</a:t>
            </a:r>
          </a:p>
          <a:p>
            <a:pPr algn="just" defTabSz="450850" eaLnBrk="0" hangingPunct="0">
              <a:lnSpc>
                <a:spcPct val="85000"/>
              </a:lnSpc>
              <a:spcBef>
                <a:spcPct val="20000"/>
              </a:spcBef>
            </a:pPr>
            <a:r>
              <a:rPr lang="fr-FR" sz="2000" dirty="0">
                <a:solidFill>
                  <a:srgbClr val="000099"/>
                </a:solidFill>
              </a:rPr>
              <a:t>La distance entre l'extrémité de l'attache et le premier anneau </a:t>
            </a:r>
            <a:r>
              <a:rPr lang="fr-FR" sz="2000" dirty="0" smtClean="0">
                <a:solidFill>
                  <a:srgbClr val="000099"/>
                </a:solidFill>
              </a:rPr>
              <a:t> </a:t>
            </a:r>
            <a:r>
              <a:rPr lang="fr-FR" sz="2000" dirty="0">
                <a:solidFill>
                  <a:srgbClr val="000099"/>
                </a:solidFill>
              </a:rPr>
              <a:t>sera </a:t>
            </a:r>
            <a:r>
              <a:rPr lang="fr-FR" sz="2000" dirty="0" smtClean="0">
                <a:solidFill>
                  <a:srgbClr val="000099"/>
                </a:solidFill>
              </a:rPr>
              <a:t>d’un </a:t>
            </a:r>
            <a:r>
              <a:rPr lang="fr-FR" sz="2000" dirty="0">
                <a:solidFill>
                  <a:srgbClr val="000099"/>
                </a:solidFill>
              </a:rPr>
              <a:t>minimum de 1100mm avec un maximum de 1250mm. La distance entre l'extrémité de l'attache et le deuxième </a:t>
            </a:r>
            <a:r>
              <a:rPr lang="fr-FR" sz="2000" dirty="0" smtClean="0">
                <a:solidFill>
                  <a:srgbClr val="000099"/>
                </a:solidFill>
              </a:rPr>
              <a:t>anneau </a:t>
            </a:r>
            <a:r>
              <a:rPr lang="fr-FR" sz="2000" dirty="0">
                <a:solidFill>
                  <a:srgbClr val="000099"/>
                </a:solidFill>
              </a:rPr>
              <a:t>sera </a:t>
            </a:r>
            <a:r>
              <a:rPr lang="fr-FR" sz="2000" dirty="0" smtClean="0">
                <a:solidFill>
                  <a:srgbClr val="000099"/>
                </a:solidFill>
              </a:rPr>
              <a:t>d’un </a:t>
            </a:r>
            <a:r>
              <a:rPr lang="fr-FR" sz="2000" dirty="0">
                <a:solidFill>
                  <a:srgbClr val="000099"/>
                </a:solidFill>
              </a:rPr>
              <a:t>minimum de 1285mm avec un maximum de 1420mm</a:t>
            </a:r>
          </a:p>
          <a:p>
            <a:pPr algn="just" defTabSz="450850" eaLnBrk="0" hangingPunct="0">
              <a:lnSpc>
                <a:spcPct val="85000"/>
              </a:lnSpc>
              <a:spcBef>
                <a:spcPct val="20000"/>
              </a:spcBef>
            </a:pPr>
            <a:r>
              <a:rPr lang="fr-FR" sz="2000" u="sng" dirty="0">
                <a:solidFill>
                  <a:srgbClr val="000099"/>
                </a:solidFill>
              </a:rPr>
              <a:t>Corde</a:t>
            </a:r>
            <a:r>
              <a:rPr lang="fr-FR" sz="2000" dirty="0">
                <a:solidFill>
                  <a:srgbClr val="000099"/>
                </a:solidFill>
              </a:rPr>
              <a:t> - la longueur de la corde doit être au minimum de 1900mm avec un maximum de 2100mm.  La corde sera une corde synthétique  traitée contre les UV.</a:t>
            </a:r>
          </a:p>
          <a:p>
            <a:pPr algn="just" defTabSz="450850" eaLnBrk="0" hangingPunct="0">
              <a:lnSpc>
                <a:spcPct val="85000"/>
              </a:lnSpc>
              <a:spcBef>
                <a:spcPct val="20000"/>
              </a:spcBef>
            </a:pPr>
            <a:r>
              <a:rPr lang="fr-FR" sz="2000" u="sng" dirty="0">
                <a:solidFill>
                  <a:srgbClr val="000099"/>
                </a:solidFill>
              </a:rPr>
              <a:t>La sangle</a:t>
            </a:r>
            <a:r>
              <a:rPr lang="fr-FR" sz="2000" dirty="0">
                <a:solidFill>
                  <a:srgbClr val="000099"/>
                </a:solidFill>
              </a:rPr>
              <a:t> </a:t>
            </a:r>
            <a:r>
              <a:rPr lang="fr-FR" sz="2000" dirty="0" smtClean="0">
                <a:solidFill>
                  <a:srgbClr val="000099"/>
                </a:solidFill>
              </a:rPr>
              <a:t>fixant le mousqueton sur la bouée  sera en nylon </a:t>
            </a:r>
            <a:r>
              <a:rPr lang="fr-FR" sz="2000" dirty="0">
                <a:solidFill>
                  <a:srgbClr val="000099"/>
                </a:solidFill>
              </a:rPr>
              <a:t>tissé large de 25mm (synthétique).</a:t>
            </a:r>
          </a:p>
          <a:p>
            <a:pPr algn="just" defTabSz="450850" eaLnBrk="0" hangingPunct="0">
              <a:lnSpc>
                <a:spcPct val="85000"/>
              </a:lnSpc>
              <a:spcBef>
                <a:spcPct val="20000"/>
              </a:spcBef>
            </a:pPr>
            <a:r>
              <a:rPr lang="fr-FR" sz="2000" u="sng" dirty="0">
                <a:solidFill>
                  <a:srgbClr val="000099"/>
                </a:solidFill>
              </a:rPr>
              <a:t>Le harnais</a:t>
            </a:r>
            <a:r>
              <a:rPr lang="fr-FR" sz="2000" dirty="0">
                <a:solidFill>
                  <a:srgbClr val="000099"/>
                </a:solidFill>
              </a:rPr>
              <a:t> sera une lanière large de 50mm avec une longueur minimum de 1150mm et un maximum de 1300mm.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M:\Logo officiel\Transparent\LOGO NEW FFSS.png"/>
          <p:cNvPicPr>
            <a:picLocks noChangeAspect="1" noChangeArrowheads="1"/>
          </p:cNvPicPr>
          <p:nvPr/>
        </p:nvPicPr>
        <p:blipFill>
          <a:blip r:embed="rId2" cstate="print"/>
          <a:srcRect/>
          <a:stretch>
            <a:fillRect/>
          </a:stretch>
        </p:blipFill>
        <p:spPr bwMode="auto">
          <a:xfrm>
            <a:off x="53975" y="71438"/>
            <a:ext cx="892175" cy="981075"/>
          </a:xfrm>
          <a:prstGeom prst="rect">
            <a:avLst/>
          </a:prstGeom>
          <a:noFill/>
          <a:ln w="9525">
            <a:noFill/>
            <a:miter lim="800000"/>
            <a:headEnd/>
            <a:tailEnd/>
          </a:ln>
        </p:spPr>
      </p:pic>
      <p:pic>
        <p:nvPicPr>
          <p:cNvPr id="20483" name="Picture 3" descr="M:\Logo officiel\Transparent\proposition_assoagreee.gif"/>
          <p:cNvPicPr>
            <a:picLocks noChangeAspect="1" noChangeArrowheads="1"/>
          </p:cNvPicPr>
          <p:nvPr/>
        </p:nvPicPr>
        <p:blipFill>
          <a:blip r:embed="rId3" cstate="print"/>
          <a:srcRect/>
          <a:stretch>
            <a:fillRect/>
          </a:stretch>
        </p:blipFill>
        <p:spPr bwMode="auto">
          <a:xfrm>
            <a:off x="8101013" y="0"/>
            <a:ext cx="979487" cy="979488"/>
          </a:xfrm>
          <a:prstGeom prst="rect">
            <a:avLst/>
          </a:prstGeom>
          <a:noFill/>
          <a:ln w="9525">
            <a:noFill/>
            <a:miter lim="800000"/>
            <a:headEnd/>
            <a:tailEnd/>
          </a:ln>
        </p:spPr>
      </p:pic>
      <p:sp>
        <p:nvSpPr>
          <p:cNvPr id="6" name="Espace réservé du numéro de diapositive 4"/>
          <p:cNvSpPr>
            <a:spLocks noGrp="1"/>
          </p:cNvSpPr>
          <p:nvPr>
            <p:ph type="sldNum" sz="quarter" idx="12"/>
          </p:nvPr>
        </p:nvSpPr>
        <p:spPr>
          <a:xfrm>
            <a:off x="6804025" y="6400800"/>
            <a:ext cx="1905000" cy="457200"/>
          </a:xfrm>
        </p:spPr>
        <p:txBody>
          <a:bodyPr rtlCol="0"/>
          <a:lstStyle/>
          <a:p>
            <a:pPr algn="ctr" fontAlgn="auto">
              <a:spcBef>
                <a:spcPts val="0"/>
              </a:spcBef>
              <a:spcAft>
                <a:spcPts val="0"/>
              </a:spcAft>
              <a:defRPr/>
            </a:pPr>
            <a:fld id="{408A0775-A47C-4BB0-A82F-D4C621DA5FD5}" type="slidenum">
              <a:rPr lang="fr-FR">
                <a:solidFill>
                  <a:schemeClr val="tx1">
                    <a:tint val="75000"/>
                  </a:schemeClr>
                </a:solidFill>
                <a:latin typeface="+mn-lt"/>
                <a:ea typeface="+mn-ea"/>
              </a:rPr>
              <a:pPr algn="ctr" fontAlgn="auto">
                <a:spcBef>
                  <a:spcPts val="0"/>
                </a:spcBef>
                <a:spcAft>
                  <a:spcPts val="0"/>
                </a:spcAft>
                <a:defRPr/>
              </a:pPr>
              <a:t>9</a:t>
            </a:fld>
            <a:endParaRPr lang="fr-FR">
              <a:solidFill>
                <a:schemeClr val="tx1">
                  <a:tint val="75000"/>
                </a:schemeClr>
              </a:solidFill>
              <a:latin typeface="+mn-lt"/>
              <a:ea typeface="+mn-ea"/>
            </a:endParaRPr>
          </a:p>
        </p:txBody>
      </p:sp>
      <p:grpSp>
        <p:nvGrpSpPr>
          <p:cNvPr id="20485" name="Group 4"/>
          <p:cNvGrpSpPr>
            <a:grpSpLocks noChangeAspect="1"/>
          </p:cNvGrpSpPr>
          <p:nvPr/>
        </p:nvGrpSpPr>
        <p:grpSpPr bwMode="auto">
          <a:xfrm>
            <a:off x="1547813" y="4581525"/>
            <a:ext cx="6624637" cy="1814513"/>
            <a:chOff x="2277" y="1124"/>
            <a:chExt cx="6456" cy="2909"/>
          </a:xfrm>
        </p:grpSpPr>
        <p:sp>
          <p:nvSpPr>
            <p:cNvPr id="20488" name="AutoShape 5"/>
            <p:cNvSpPr>
              <a:spLocks noChangeAspect="1" noChangeArrowheads="1"/>
            </p:cNvSpPr>
            <p:nvPr/>
          </p:nvSpPr>
          <p:spPr bwMode="auto">
            <a:xfrm>
              <a:off x="2277" y="1124"/>
              <a:ext cx="6456" cy="2909"/>
            </a:xfrm>
            <a:prstGeom prst="rect">
              <a:avLst/>
            </a:prstGeom>
            <a:noFill/>
            <a:ln w="9525">
              <a:noFill/>
              <a:miter lim="800000"/>
              <a:headEnd/>
              <a:tailEnd/>
            </a:ln>
          </p:spPr>
          <p:txBody>
            <a:bodyPr/>
            <a:lstStyle/>
            <a:p>
              <a:endParaRPr lang="fr-FR"/>
            </a:p>
          </p:txBody>
        </p:sp>
        <p:grpSp>
          <p:nvGrpSpPr>
            <p:cNvPr id="20489" name="Group 6"/>
            <p:cNvGrpSpPr>
              <a:grpSpLocks/>
            </p:cNvGrpSpPr>
            <p:nvPr/>
          </p:nvGrpSpPr>
          <p:grpSpPr bwMode="auto">
            <a:xfrm>
              <a:off x="2582" y="1124"/>
              <a:ext cx="5307" cy="1087"/>
              <a:chOff x="1292" y="2796"/>
              <a:chExt cx="3131" cy="634"/>
            </a:xfrm>
          </p:grpSpPr>
          <p:grpSp>
            <p:nvGrpSpPr>
              <p:cNvPr id="20514" name="Group 7"/>
              <p:cNvGrpSpPr>
                <a:grpSpLocks/>
              </p:cNvGrpSpPr>
              <p:nvPr/>
            </p:nvGrpSpPr>
            <p:grpSpPr bwMode="auto">
              <a:xfrm>
                <a:off x="1292" y="2796"/>
                <a:ext cx="2586" cy="362"/>
                <a:chOff x="1292" y="2796"/>
                <a:chExt cx="2586" cy="362"/>
              </a:xfrm>
            </p:grpSpPr>
            <p:grpSp>
              <p:nvGrpSpPr>
                <p:cNvPr id="20524" name="Group 8"/>
                <p:cNvGrpSpPr>
                  <a:grpSpLocks/>
                </p:cNvGrpSpPr>
                <p:nvPr/>
              </p:nvGrpSpPr>
              <p:grpSpPr bwMode="auto">
                <a:xfrm>
                  <a:off x="3469" y="2796"/>
                  <a:ext cx="409" cy="362"/>
                  <a:chOff x="3469" y="2796"/>
                  <a:chExt cx="409" cy="362"/>
                </a:xfrm>
              </p:grpSpPr>
              <p:sp>
                <p:nvSpPr>
                  <p:cNvPr id="20526" name="Line 9"/>
                  <p:cNvSpPr>
                    <a:spLocks noChangeShapeType="1"/>
                  </p:cNvSpPr>
                  <p:nvPr/>
                </p:nvSpPr>
                <p:spPr bwMode="auto">
                  <a:xfrm>
                    <a:off x="3469" y="3158"/>
                    <a:ext cx="318" cy="0"/>
                  </a:xfrm>
                  <a:prstGeom prst="line">
                    <a:avLst/>
                  </a:prstGeom>
                  <a:noFill/>
                  <a:ln w="50800">
                    <a:solidFill>
                      <a:srgbClr val="000000"/>
                    </a:solidFill>
                    <a:round/>
                    <a:headEnd type="stealth" w="med" len="med"/>
                    <a:tailEnd type="stealth" w="med" len="med"/>
                  </a:ln>
                </p:spPr>
                <p:txBody>
                  <a:bodyPr/>
                  <a:lstStyle/>
                  <a:p>
                    <a:endParaRPr lang="fr-FR"/>
                  </a:p>
                </p:txBody>
              </p:sp>
              <p:sp>
                <p:nvSpPr>
                  <p:cNvPr id="20527" name="Line 10"/>
                  <p:cNvSpPr>
                    <a:spLocks noChangeShapeType="1"/>
                  </p:cNvSpPr>
                  <p:nvPr/>
                </p:nvSpPr>
                <p:spPr bwMode="auto">
                  <a:xfrm flipV="1">
                    <a:off x="3878" y="2796"/>
                    <a:ext cx="0" cy="226"/>
                  </a:xfrm>
                  <a:prstGeom prst="line">
                    <a:avLst/>
                  </a:prstGeom>
                  <a:noFill/>
                  <a:ln w="50800">
                    <a:solidFill>
                      <a:srgbClr val="000000"/>
                    </a:solidFill>
                    <a:round/>
                    <a:headEnd type="stealth" w="med" len="med"/>
                    <a:tailEnd type="stealth" w="med" len="med"/>
                  </a:ln>
                </p:spPr>
                <p:txBody>
                  <a:bodyPr/>
                  <a:lstStyle/>
                  <a:p>
                    <a:endParaRPr lang="fr-FR"/>
                  </a:p>
                </p:txBody>
              </p:sp>
            </p:grpSp>
            <p:sp>
              <p:nvSpPr>
                <p:cNvPr id="20525" name="Line 11"/>
                <p:cNvSpPr>
                  <a:spLocks noChangeShapeType="1"/>
                </p:cNvSpPr>
                <p:nvPr/>
              </p:nvSpPr>
              <p:spPr bwMode="auto">
                <a:xfrm>
                  <a:off x="1292" y="3158"/>
                  <a:ext cx="1951" cy="0"/>
                </a:xfrm>
                <a:prstGeom prst="line">
                  <a:avLst/>
                </a:prstGeom>
                <a:noFill/>
                <a:ln w="50800">
                  <a:solidFill>
                    <a:srgbClr val="000000"/>
                  </a:solidFill>
                  <a:round/>
                  <a:headEnd type="stealth" w="med" len="med"/>
                  <a:tailEnd type="stealth" w="med" len="med"/>
                </a:ln>
              </p:spPr>
              <p:txBody>
                <a:bodyPr/>
                <a:lstStyle/>
                <a:p>
                  <a:endParaRPr lang="fr-FR"/>
                </a:p>
              </p:txBody>
            </p:sp>
          </p:grpSp>
          <p:grpSp>
            <p:nvGrpSpPr>
              <p:cNvPr id="20515" name="Group 12"/>
              <p:cNvGrpSpPr>
                <a:grpSpLocks/>
              </p:cNvGrpSpPr>
              <p:nvPr/>
            </p:nvGrpSpPr>
            <p:grpSpPr bwMode="auto">
              <a:xfrm>
                <a:off x="1292" y="2822"/>
                <a:ext cx="3131" cy="608"/>
                <a:chOff x="1292" y="2795"/>
                <a:chExt cx="3131" cy="608"/>
              </a:xfrm>
            </p:grpSpPr>
            <p:grpSp>
              <p:nvGrpSpPr>
                <p:cNvPr id="20516" name="Group 13"/>
                <p:cNvGrpSpPr>
                  <a:grpSpLocks/>
                </p:cNvGrpSpPr>
                <p:nvPr/>
              </p:nvGrpSpPr>
              <p:grpSpPr bwMode="auto">
                <a:xfrm>
                  <a:off x="1292" y="2795"/>
                  <a:ext cx="1951" cy="272"/>
                  <a:chOff x="1247" y="3158"/>
                  <a:chExt cx="1951" cy="272"/>
                </a:xfrm>
              </p:grpSpPr>
              <p:sp>
                <p:nvSpPr>
                  <p:cNvPr id="20521" name="Rectangle 14"/>
                  <p:cNvSpPr>
                    <a:spLocks noChangeArrowheads="1"/>
                  </p:cNvSpPr>
                  <p:nvPr/>
                </p:nvSpPr>
                <p:spPr bwMode="auto">
                  <a:xfrm>
                    <a:off x="1429" y="3158"/>
                    <a:ext cx="1587" cy="272"/>
                  </a:xfrm>
                  <a:prstGeom prst="rect">
                    <a:avLst/>
                  </a:prstGeom>
                  <a:solidFill>
                    <a:srgbClr val="FFCC00"/>
                  </a:solidFill>
                  <a:ln w="9525">
                    <a:solidFill>
                      <a:srgbClr val="000000"/>
                    </a:solidFill>
                    <a:miter lim="800000"/>
                    <a:headEnd/>
                    <a:tailEnd/>
                  </a:ln>
                </p:spPr>
                <p:txBody>
                  <a:bodyPr anchor="ctr"/>
                  <a:lstStyle/>
                  <a:p>
                    <a:endParaRPr lang="fr-FR"/>
                  </a:p>
                </p:txBody>
              </p:sp>
              <p:sp>
                <p:nvSpPr>
                  <p:cNvPr id="20522" name="AutoShape 15"/>
                  <p:cNvSpPr>
                    <a:spLocks noChangeArrowheads="1"/>
                  </p:cNvSpPr>
                  <p:nvPr/>
                </p:nvSpPr>
                <p:spPr bwMode="auto">
                  <a:xfrm rot="5400000">
                    <a:off x="1202" y="3203"/>
                    <a:ext cx="272" cy="18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535 h 21600"/>
                      <a:gd name="T14" fmla="*/ 17074 w 21600"/>
                      <a:gd name="T15" fmla="*/ 1706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00"/>
                  </a:solidFill>
                  <a:ln w="9525">
                    <a:solidFill>
                      <a:srgbClr val="000000"/>
                    </a:solidFill>
                    <a:miter lim="800000"/>
                    <a:headEnd/>
                    <a:tailEnd/>
                  </a:ln>
                </p:spPr>
                <p:txBody>
                  <a:bodyPr anchor="ctr"/>
                  <a:lstStyle/>
                  <a:p>
                    <a:endParaRPr lang="fr-FR"/>
                  </a:p>
                </p:txBody>
              </p:sp>
              <p:sp>
                <p:nvSpPr>
                  <p:cNvPr id="20523" name="AutoShape 16"/>
                  <p:cNvSpPr>
                    <a:spLocks noChangeArrowheads="1"/>
                  </p:cNvSpPr>
                  <p:nvPr/>
                </p:nvSpPr>
                <p:spPr bwMode="auto">
                  <a:xfrm rot="-5400000">
                    <a:off x="2972" y="3203"/>
                    <a:ext cx="272" cy="18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535 h 21600"/>
                      <a:gd name="T14" fmla="*/ 17074 w 21600"/>
                      <a:gd name="T15" fmla="*/ 1706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00"/>
                  </a:solidFill>
                  <a:ln w="9525">
                    <a:solidFill>
                      <a:srgbClr val="000000"/>
                    </a:solidFill>
                    <a:miter lim="800000"/>
                    <a:headEnd/>
                    <a:tailEnd/>
                  </a:ln>
                </p:spPr>
                <p:txBody>
                  <a:bodyPr anchor="ctr"/>
                  <a:lstStyle/>
                  <a:p>
                    <a:endParaRPr lang="fr-FR"/>
                  </a:p>
                </p:txBody>
              </p:sp>
            </p:grpSp>
            <p:sp>
              <p:nvSpPr>
                <p:cNvPr id="20517" name="AutoShape 17"/>
                <p:cNvSpPr>
                  <a:spLocks noChangeArrowheads="1"/>
                </p:cNvSpPr>
                <p:nvPr/>
              </p:nvSpPr>
              <p:spPr bwMode="auto">
                <a:xfrm>
                  <a:off x="3470" y="2795"/>
                  <a:ext cx="318" cy="227"/>
                </a:xfrm>
                <a:prstGeom prst="bevel">
                  <a:avLst>
                    <a:gd name="adj" fmla="val 12500"/>
                  </a:avLst>
                </a:prstGeom>
                <a:solidFill>
                  <a:srgbClr val="FFCC00"/>
                </a:solidFill>
                <a:ln w="9525">
                  <a:solidFill>
                    <a:srgbClr val="000000"/>
                  </a:solidFill>
                  <a:miter lim="800000"/>
                  <a:headEnd/>
                  <a:tailEnd/>
                </a:ln>
              </p:spPr>
              <p:txBody>
                <a:bodyPr anchor="ctr"/>
                <a:lstStyle/>
                <a:p>
                  <a:endParaRPr lang="fr-FR"/>
                </a:p>
              </p:txBody>
            </p:sp>
            <p:sp>
              <p:nvSpPr>
                <p:cNvPr id="20518" name="Text Box 18"/>
                <p:cNvSpPr txBox="1">
                  <a:spLocks noChangeArrowheads="1"/>
                </p:cNvSpPr>
                <p:nvPr/>
              </p:nvSpPr>
              <p:spPr bwMode="auto">
                <a:xfrm>
                  <a:off x="1292" y="3249"/>
                  <a:ext cx="1906" cy="154"/>
                </a:xfrm>
                <a:prstGeom prst="rect">
                  <a:avLst/>
                </a:prstGeom>
                <a:noFill/>
                <a:ln w="9525">
                  <a:noFill/>
                  <a:miter lim="800000"/>
                  <a:headEnd/>
                  <a:tailEnd/>
                </a:ln>
              </p:spPr>
              <p:txBody>
                <a:bodyPr/>
                <a:lstStyle/>
                <a:p>
                  <a:r>
                    <a:rPr lang="fr-FR" sz="1200">
                      <a:solidFill>
                        <a:srgbClr val="000000"/>
                      </a:solidFill>
                      <a:latin typeface="Arial" charset="0"/>
                    </a:rPr>
                    <a:t>LONGUEUR de la BOUEE TUBE 875 à 1000mm</a:t>
                  </a:r>
                  <a:endParaRPr lang="fr-FR"/>
                </a:p>
              </p:txBody>
            </p:sp>
            <p:sp>
              <p:nvSpPr>
                <p:cNvPr id="20519" name="Text Box 19"/>
                <p:cNvSpPr txBox="1">
                  <a:spLocks noChangeArrowheads="1"/>
                </p:cNvSpPr>
                <p:nvPr/>
              </p:nvSpPr>
              <p:spPr bwMode="auto">
                <a:xfrm>
                  <a:off x="3878" y="2795"/>
                  <a:ext cx="545" cy="212"/>
                </a:xfrm>
                <a:prstGeom prst="rect">
                  <a:avLst/>
                </a:prstGeom>
                <a:noFill/>
                <a:ln w="9525">
                  <a:noFill/>
                  <a:miter lim="800000"/>
                  <a:headEnd/>
                  <a:tailEnd/>
                </a:ln>
              </p:spPr>
              <p:txBody>
                <a:bodyPr/>
                <a:lstStyle/>
                <a:p>
                  <a:r>
                    <a:rPr lang="fr-FR" sz="800">
                      <a:solidFill>
                        <a:srgbClr val="000000"/>
                      </a:solidFill>
                      <a:latin typeface="Arial" charset="0"/>
                    </a:rPr>
                    <a:t>ÉPAISSEUR : 100 mm maxi</a:t>
                  </a:r>
                  <a:endParaRPr lang="fr-FR"/>
                </a:p>
              </p:txBody>
            </p:sp>
            <p:sp>
              <p:nvSpPr>
                <p:cNvPr id="20520" name="Text Box 20"/>
                <p:cNvSpPr txBox="1">
                  <a:spLocks noChangeArrowheads="1"/>
                </p:cNvSpPr>
                <p:nvPr/>
              </p:nvSpPr>
              <p:spPr bwMode="auto">
                <a:xfrm>
                  <a:off x="3379" y="3158"/>
                  <a:ext cx="590" cy="220"/>
                </a:xfrm>
                <a:prstGeom prst="rect">
                  <a:avLst/>
                </a:prstGeom>
                <a:noFill/>
                <a:ln w="9525">
                  <a:noFill/>
                  <a:miter lim="800000"/>
                  <a:headEnd/>
                  <a:tailEnd/>
                </a:ln>
              </p:spPr>
              <p:txBody>
                <a:bodyPr/>
                <a:lstStyle/>
                <a:p>
                  <a:r>
                    <a:rPr lang="fr-FR" sz="800">
                      <a:solidFill>
                        <a:srgbClr val="000000"/>
                      </a:solidFill>
                      <a:latin typeface="Arial" charset="0"/>
                    </a:rPr>
                    <a:t>LARGEUR : </a:t>
                  </a:r>
                </a:p>
                <a:p>
                  <a:r>
                    <a:rPr lang="fr-FR" sz="800">
                      <a:solidFill>
                        <a:srgbClr val="000000"/>
                      </a:solidFill>
                      <a:latin typeface="Arial" charset="0"/>
                    </a:rPr>
                    <a:t>150 mm maxi</a:t>
                  </a:r>
                  <a:endParaRPr lang="fr-FR"/>
                </a:p>
              </p:txBody>
            </p:sp>
          </p:grpSp>
        </p:grpSp>
        <p:grpSp>
          <p:nvGrpSpPr>
            <p:cNvPr id="20490" name="Group 21"/>
            <p:cNvGrpSpPr>
              <a:grpSpLocks/>
            </p:cNvGrpSpPr>
            <p:nvPr/>
          </p:nvGrpSpPr>
          <p:grpSpPr bwMode="auto">
            <a:xfrm>
              <a:off x="2277" y="2602"/>
              <a:ext cx="6456" cy="1431"/>
              <a:chOff x="1112" y="2913"/>
              <a:chExt cx="3809" cy="835"/>
            </a:xfrm>
          </p:grpSpPr>
          <p:grpSp>
            <p:nvGrpSpPr>
              <p:cNvPr id="20491" name="Group 22"/>
              <p:cNvGrpSpPr>
                <a:grpSpLocks/>
              </p:cNvGrpSpPr>
              <p:nvPr/>
            </p:nvGrpSpPr>
            <p:grpSpPr bwMode="auto">
              <a:xfrm>
                <a:off x="1156" y="3022"/>
                <a:ext cx="3448" cy="726"/>
                <a:chOff x="1156" y="3022"/>
                <a:chExt cx="3448" cy="726"/>
              </a:xfrm>
            </p:grpSpPr>
            <p:grpSp>
              <p:nvGrpSpPr>
                <p:cNvPr id="20496" name="Group 23"/>
                <p:cNvGrpSpPr>
                  <a:grpSpLocks/>
                </p:cNvGrpSpPr>
                <p:nvPr/>
              </p:nvGrpSpPr>
              <p:grpSpPr bwMode="auto">
                <a:xfrm>
                  <a:off x="1156" y="3022"/>
                  <a:ext cx="3448" cy="680"/>
                  <a:chOff x="1156" y="3022"/>
                  <a:chExt cx="3448" cy="680"/>
                </a:xfrm>
              </p:grpSpPr>
              <p:grpSp>
                <p:nvGrpSpPr>
                  <p:cNvPr id="20498" name="Group 24"/>
                  <p:cNvGrpSpPr>
                    <a:grpSpLocks/>
                  </p:cNvGrpSpPr>
                  <p:nvPr/>
                </p:nvGrpSpPr>
                <p:grpSpPr bwMode="auto">
                  <a:xfrm>
                    <a:off x="1473" y="3022"/>
                    <a:ext cx="1951" cy="272"/>
                    <a:chOff x="1247" y="3158"/>
                    <a:chExt cx="1951" cy="272"/>
                  </a:xfrm>
                </p:grpSpPr>
                <p:sp>
                  <p:nvSpPr>
                    <p:cNvPr id="20511" name="Rectangle 25"/>
                    <p:cNvSpPr>
                      <a:spLocks noChangeArrowheads="1"/>
                    </p:cNvSpPr>
                    <p:nvPr/>
                  </p:nvSpPr>
                  <p:spPr bwMode="auto">
                    <a:xfrm>
                      <a:off x="1429" y="3158"/>
                      <a:ext cx="1587" cy="272"/>
                    </a:xfrm>
                    <a:prstGeom prst="rect">
                      <a:avLst/>
                    </a:prstGeom>
                    <a:solidFill>
                      <a:srgbClr val="FFCC00"/>
                    </a:solidFill>
                    <a:ln w="9525">
                      <a:solidFill>
                        <a:srgbClr val="000000"/>
                      </a:solidFill>
                      <a:miter lim="800000"/>
                      <a:headEnd/>
                      <a:tailEnd/>
                    </a:ln>
                  </p:spPr>
                  <p:txBody>
                    <a:bodyPr anchor="ctr"/>
                    <a:lstStyle/>
                    <a:p>
                      <a:endParaRPr lang="fr-FR"/>
                    </a:p>
                  </p:txBody>
                </p:sp>
                <p:sp>
                  <p:nvSpPr>
                    <p:cNvPr id="20512" name="AutoShape 26"/>
                    <p:cNvSpPr>
                      <a:spLocks noChangeArrowheads="1"/>
                    </p:cNvSpPr>
                    <p:nvPr/>
                  </p:nvSpPr>
                  <p:spPr bwMode="auto">
                    <a:xfrm rot="5400000">
                      <a:off x="1202" y="3203"/>
                      <a:ext cx="272" cy="18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535 h 21600"/>
                        <a:gd name="T14" fmla="*/ 17074 w 21600"/>
                        <a:gd name="T15" fmla="*/ 1706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00"/>
                    </a:solidFill>
                    <a:ln w="9525">
                      <a:solidFill>
                        <a:srgbClr val="000000"/>
                      </a:solidFill>
                      <a:miter lim="800000"/>
                      <a:headEnd/>
                      <a:tailEnd/>
                    </a:ln>
                  </p:spPr>
                  <p:txBody>
                    <a:bodyPr anchor="ctr"/>
                    <a:lstStyle/>
                    <a:p>
                      <a:endParaRPr lang="fr-FR"/>
                    </a:p>
                  </p:txBody>
                </p:sp>
                <p:sp>
                  <p:nvSpPr>
                    <p:cNvPr id="20513" name="AutoShape 27"/>
                    <p:cNvSpPr>
                      <a:spLocks noChangeArrowheads="1"/>
                    </p:cNvSpPr>
                    <p:nvPr/>
                  </p:nvSpPr>
                  <p:spPr bwMode="auto">
                    <a:xfrm rot="-5400000">
                      <a:off x="2972" y="3203"/>
                      <a:ext cx="272" cy="18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26 w 21600"/>
                        <a:gd name="T13" fmla="*/ 4535 h 21600"/>
                        <a:gd name="T14" fmla="*/ 17074 w 21600"/>
                        <a:gd name="T15" fmla="*/ 17065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00"/>
                    </a:solidFill>
                    <a:ln w="9525">
                      <a:solidFill>
                        <a:srgbClr val="000000"/>
                      </a:solidFill>
                      <a:miter lim="800000"/>
                      <a:headEnd/>
                      <a:tailEnd/>
                    </a:ln>
                  </p:spPr>
                  <p:txBody>
                    <a:bodyPr anchor="ctr"/>
                    <a:lstStyle/>
                    <a:p>
                      <a:endParaRPr lang="fr-FR"/>
                    </a:p>
                  </p:txBody>
                </p:sp>
              </p:grpSp>
              <p:sp>
                <p:nvSpPr>
                  <p:cNvPr id="20499" name="Line 28"/>
                  <p:cNvSpPr>
                    <a:spLocks noChangeShapeType="1"/>
                  </p:cNvSpPr>
                  <p:nvPr/>
                </p:nvSpPr>
                <p:spPr bwMode="auto">
                  <a:xfrm>
                    <a:off x="3424" y="3158"/>
                    <a:ext cx="1180" cy="0"/>
                  </a:xfrm>
                  <a:prstGeom prst="line">
                    <a:avLst/>
                  </a:prstGeom>
                  <a:noFill/>
                  <a:ln w="73025">
                    <a:solidFill>
                      <a:srgbClr val="000000"/>
                    </a:solidFill>
                    <a:round/>
                    <a:headEnd/>
                    <a:tailEnd/>
                  </a:ln>
                </p:spPr>
                <p:txBody>
                  <a:bodyPr/>
                  <a:lstStyle/>
                  <a:p>
                    <a:endParaRPr lang="fr-FR"/>
                  </a:p>
                </p:txBody>
              </p:sp>
              <p:sp>
                <p:nvSpPr>
                  <p:cNvPr id="20500" name="Line 29"/>
                  <p:cNvSpPr>
                    <a:spLocks noChangeShapeType="1"/>
                  </p:cNvSpPr>
                  <p:nvPr/>
                </p:nvSpPr>
                <p:spPr bwMode="auto">
                  <a:xfrm>
                    <a:off x="1247" y="3158"/>
                    <a:ext cx="228" cy="0"/>
                  </a:xfrm>
                  <a:prstGeom prst="line">
                    <a:avLst/>
                  </a:prstGeom>
                  <a:noFill/>
                  <a:ln w="73025">
                    <a:solidFill>
                      <a:srgbClr val="000000"/>
                    </a:solidFill>
                    <a:round/>
                    <a:headEnd/>
                    <a:tailEnd/>
                  </a:ln>
                </p:spPr>
                <p:txBody>
                  <a:bodyPr/>
                  <a:lstStyle/>
                  <a:p>
                    <a:endParaRPr lang="fr-FR"/>
                  </a:p>
                </p:txBody>
              </p:sp>
              <p:sp>
                <p:nvSpPr>
                  <p:cNvPr id="20501" name="AutoShape 30"/>
                  <p:cNvSpPr>
                    <a:spLocks noChangeArrowheads="1"/>
                  </p:cNvSpPr>
                  <p:nvPr/>
                </p:nvSpPr>
                <p:spPr bwMode="auto">
                  <a:xfrm rot="-5217478">
                    <a:off x="1201" y="3068"/>
                    <a:ext cx="90" cy="90"/>
                  </a:xfrm>
                  <a:prstGeom prst="flowChartDelay">
                    <a:avLst/>
                  </a:prstGeom>
                  <a:solidFill>
                    <a:srgbClr val="FFFFFF"/>
                  </a:solidFill>
                  <a:ln w="63500">
                    <a:solidFill>
                      <a:srgbClr val="000000"/>
                    </a:solidFill>
                    <a:miter lim="800000"/>
                    <a:headEnd/>
                    <a:tailEnd/>
                  </a:ln>
                </p:spPr>
                <p:txBody>
                  <a:bodyPr anchor="ctr"/>
                  <a:lstStyle/>
                  <a:p>
                    <a:endParaRPr lang="fr-FR"/>
                  </a:p>
                </p:txBody>
              </p:sp>
              <p:sp>
                <p:nvSpPr>
                  <p:cNvPr id="20502" name="Oval 31"/>
                  <p:cNvSpPr>
                    <a:spLocks noChangeArrowheads="1"/>
                  </p:cNvSpPr>
                  <p:nvPr/>
                </p:nvSpPr>
                <p:spPr bwMode="auto">
                  <a:xfrm>
                    <a:off x="4331" y="3113"/>
                    <a:ext cx="91" cy="90"/>
                  </a:xfrm>
                  <a:prstGeom prst="ellipse">
                    <a:avLst/>
                  </a:prstGeom>
                  <a:solidFill>
                    <a:srgbClr val="FFFFFF"/>
                  </a:solidFill>
                  <a:ln w="9525">
                    <a:solidFill>
                      <a:srgbClr val="000000"/>
                    </a:solidFill>
                    <a:round/>
                    <a:headEnd/>
                    <a:tailEnd/>
                  </a:ln>
                </p:spPr>
                <p:txBody>
                  <a:bodyPr anchor="ctr"/>
                  <a:lstStyle/>
                  <a:p>
                    <a:endParaRPr lang="fr-FR"/>
                  </a:p>
                </p:txBody>
              </p:sp>
              <p:sp>
                <p:nvSpPr>
                  <p:cNvPr id="20503" name="Oval 32"/>
                  <p:cNvSpPr>
                    <a:spLocks noChangeArrowheads="1"/>
                  </p:cNvSpPr>
                  <p:nvPr/>
                </p:nvSpPr>
                <p:spPr bwMode="auto">
                  <a:xfrm>
                    <a:off x="3651" y="3113"/>
                    <a:ext cx="91" cy="90"/>
                  </a:xfrm>
                  <a:prstGeom prst="ellipse">
                    <a:avLst/>
                  </a:prstGeom>
                  <a:solidFill>
                    <a:srgbClr val="FFFFFF"/>
                  </a:solidFill>
                  <a:ln w="9525">
                    <a:solidFill>
                      <a:srgbClr val="000000"/>
                    </a:solidFill>
                    <a:round/>
                    <a:headEnd/>
                    <a:tailEnd/>
                  </a:ln>
                </p:spPr>
                <p:txBody>
                  <a:bodyPr anchor="ctr"/>
                  <a:lstStyle/>
                  <a:p>
                    <a:endParaRPr lang="fr-FR"/>
                  </a:p>
                </p:txBody>
              </p:sp>
              <p:grpSp>
                <p:nvGrpSpPr>
                  <p:cNvPr id="20504" name="Group 33"/>
                  <p:cNvGrpSpPr>
                    <a:grpSpLocks/>
                  </p:cNvGrpSpPr>
                  <p:nvPr/>
                </p:nvGrpSpPr>
                <p:grpSpPr bwMode="auto">
                  <a:xfrm>
                    <a:off x="1156" y="3158"/>
                    <a:ext cx="3448" cy="544"/>
                    <a:chOff x="1156" y="3158"/>
                    <a:chExt cx="3448" cy="544"/>
                  </a:xfrm>
                </p:grpSpPr>
                <p:sp>
                  <p:nvSpPr>
                    <p:cNvPr id="20505" name="Line 34"/>
                    <p:cNvSpPr>
                      <a:spLocks noChangeShapeType="1"/>
                    </p:cNvSpPr>
                    <p:nvPr/>
                  </p:nvSpPr>
                  <p:spPr bwMode="auto">
                    <a:xfrm>
                      <a:off x="1156" y="3158"/>
                      <a:ext cx="0" cy="544"/>
                    </a:xfrm>
                    <a:prstGeom prst="line">
                      <a:avLst/>
                    </a:prstGeom>
                    <a:noFill/>
                    <a:ln w="28575">
                      <a:solidFill>
                        <a:srgbClr val="000000"/>
                      </a:solidFill>
                      <a:round/>
                      <a:headEnd/>
                      <a:tailEnd/>
                    </a:ln>
                  </p:spPr>
                  <p:txBody>
                    <a:bodyPr/>
                    <a:lstStyle/>
                    <a:p>
                      <a:endParaRPr lang="fr-FR"/>
                    </a:p>
                  </p:txBody>
                </p:sp>
                <p:sp>
                  <p:nvSpPr>
                    <p:cNvPr id="20506" name="Line 35"/>
                    <p:cNvSpPr>
                      <a:spLocks noChangeShapeType="1"/>
                    </p:cNvSpPr>
                    <p:nvPr/>
                  </p:nvSpPr>
                  <p:spPr bwMode="auto">
                    <a:xfrm>
                      <a:off x="4604" y="3158"/>
                      <a:ext cx="0" cy="544"/>
                    </a:xfrm>
                    <a:prstGeom prst="line">
                      <a:avLst/>
                    </a:prstGeom>
                    <a:noFill/>
                    <a:ln w="28575">
                      <a:solidFill>
                        <a:srgbClr val="000000"/>
                      </a:solidFill>
                      <a:round/>
                      <a:headEnd/>
                      <a:tailEnd/>
                    </a:ln>
                  </p:spPr>
                  <p:txBody>
                    <a:bodyPr/>
                    <a:lstStyle/>
                    <a:p>
                      <a:endParaRPr lang="fr-FR"/>
                    </a:p>
                  </p:txBody>
                </p:sp>
                <p:sp>
                  <p:nvSpPr>
                    <p:cNvPr id="20507" name="Line 36"/>
                    <p:cNvSpPr>
                      <a:spLocks noChangeShapeType="1"/>
                    </p:cNvSpPr>
                    <p:nvPr/>
                  </p:nvSpPr>
                  <p:spPr bwMode="auto">
                    <a:xfrm>
                      <a:off x="3696" y="3203"/>
                      <a:ext cx="0" cy="227"/>
                    </a:xfrm>
                    <a:prstGeom prst="line">
                      <a:avLst/>
                    </a:prstGeom>
                    <a:noFill/>
                    <a:ln w="28575">
                      <a:solidFill>
                        <a:srgbClr val="000000"/>
                      </a:solidFill>
                      <a:round/>
                      <a:headEnd/>
                      <a:tailEnd/>
                    </a:ln>
                  </p:spPr>
                  <p:txBody>
                    <a:bodyPr/>
                    <a:lstStyle/>
                    <a:p>
                      <a:endParaRPr lang="fr-FR"/>
                    </a:p>
                  </p:txBody>
                </p:sp>
                <p:sp>
                  <p:nvSpPr>
                    <p:cNvPr id="20508" name="Line 37"/>
                    <p:cNvSpPr>
                      <a:spLocks noChangeShapeType="1"/>
                    </p:cNvSpPr>
                    <p:nvPr/>
                  </p:nvSpPr>
                  <p:spPr bwMode="auto">
                    <a:xfrm>
                      <a:off x="4377" y="3158"/>
                      <a:ext cx="0" cy="363"/>
                    </a:xfrm>
                    <a:prstGeom prst="line">
                      <a:avLst/>
                    </a:prstGeom>
                    <a:noFill/>
                    <a:ln w="28575">
                      <a:solidFill>
                        <a:srgbClr val="000000"/>
                      </a:solidFill>
                      <a:round/>
                      <a:headEnd/>
                      <a:tailEnd/>
                    </a:ln>
                  </p:spPr>
                  <p:txBody>
                    <a:bodyPr/>
                    <a:lstStyle/>
                    <a:p>
                      <a:endParaRPr lang="fr-FR"/>
                    </a:p>
                  </p:txBody>
                </p:sp>
                <p:sp>
                  <p:nvSpPr>
                    <p:cNvPr id="20509" name="Line 38"/>
                    <p:cNvSpPr>
                      <a:spLocks noChangeShapeType="1"/>
                    </p:cNvSpPr>
                    <p:nvPr/>
                  </p:nvSpPr>
                  <p:spPr bwMode="auto">
                    <a:xfrm>
                      <a:off x="1156" y="3385"/>
                      <a:ext cx="2540" cy="0"/>
                    </a:xfrm>
                    <a:prstGeom prst="line">
                      <a:avLst/>
                    </a:prstGeom>
                    <a:noFill/>
                    <a:ln w="28575">
                      <a:solidFill>
                        <a:srgbClr val="000000"/>
                      </a:solidFill>
                      <a:round/>
                      <a:headEnd type="stealth" w="med" len="med"/>
                      <a:tailEnd type="stealth" w="med" len="med"/>
                    </a:ln>
                  </p:spPr>
                  <p:txBody>
                    <a:bodyPr/>
                    <a:lstStyle/>
                    <a:p>
                      <a:endParaRPr lang="fr-FR"/>
                    </a:p>
                  </p:txBody>
                </p:sp>
                <p:sp>
                  <p:nvSpPr>
                    <p:cNvPr id="20510" name="Line 39"/>
                    <p:cNvSpPr>
                      <a:spLocks noChangeShapeType="1"/>
                    </p:cNvSpPr>
                    <p:nvPr/>
                  </p:nvSpPr>
                  <p:spPr bwMode="auto">
                    <a:xfrm>
                      <a:off x="1156" y="3566"/>
                      <a:ext cx="3221" cy="0"/>
                    </a:xfrm>
                    <a:prstGeom prst="line">
                      <a:avLst/>
                    </a:prstGeom>
                    <a:noFill/>
                    <a:ln w="28575">
                      <a:solidFill>
                        <a:srgbClr val="000000"/>
                      </a:solidFill>
                      <a:round/>
                      <a:headEnd type="stealth" w="med" len="med"/>
                      <a:tailEnd type="stealth" w="med" len="med"/>
                    </a:ln>
                  </p:spPr>
                  <p:txBody>
                    <a:bodyPr/>
                    <a:lstStyle/>
                    <a:p>
                      <a:endParaRPr lang="fr-FR"/>
                    </a:p>
                  </p:txBody>
                </p:sp>
              </p:grpSp>
            </p:grpSp>
            <p:sp>
              <p:nvSpPr>
                <p:cNvPr id="20497" name="Line 40"/>
                <p:cNvSpPr>
                  <a:spLocks noChangeShapeType="1"/>
                </p:cNvSpPr>
                <p:nvPr/>
              </p:nvSpPr>
              <p:spPr bwMode="auto">
                <a:xfrm>
                  <a:off x="1156" y="3748"/>
                  <a:ext cx="3448" cy="0"/>
                </a:xfrm>
                <a:prstGeom prst="line">
                  <a:avLst/>
                </a:prstGeom>
                <a:noFill/>
                <a:ln w="28575">
                  <a:solidFill>
                    <a:srgbClr val="000000"/>
                  </a:solidFill>
                  <a:round/>
                  <a:headEnd type="stealth" w="med" len="med"/>
                  <a:tailEnd type="stealth" w="med" len="med"/>
                </a:ln>
              </p:spPr>
              <p:txBody>
                <a:bodyPr/>
                <a:lstStyle/>
                <a:p>
                  <a:endParaRPr lang="fr-FR"/>
                </a:p>
              </p:txBody>
            </p:sp>
          </p:grpSp>
          <p:sp>
            <p:nvSpPr>
              <p:cNvPr id="20492" name="Text Box 41"/>
              <p:cNvSpPr txBox="1">
                <a:spLocks noChangeArrowheads="1"/>
              </p:cNvSpPr>
              <p:nvPr/>
            </p:nvSpPr>
            <p:spPr bwMode="auto">
              <a:xfrm>
                <a:off x="1112" y="2913"/>
                <a:ext cx="317" cy="154"/>
              </a:xfrm>
              <a:prstGeom prst="rect">
                <a:avLst/>
              </a:prstGeom>
              <a:noFill/>
              <a:ln w="9525">
                <a:noFill/>
                <a:miter lim="800000"/>
                <a:headEnd/>
                <a:tailEnd/>
              </a:ln>
            </p:spPr>
            <p:txBody>
              <a:bodyPr/>
              <a:lstStyle/>
              <a:p>
                <a:r>
                  <a:rPr lang="fr-FR" sz="1200" b="1">
                    <a:solidFill>
                      <a:srgbClr val="000000"/>
                    </a:solidFill>
                    <a:latin typeface="Arial" charset="0"/>
                  </a:rPr>
                  <a:t>CLIP</a:t>
                </a:r>
                <a:endParaRPr lang="fr-FR"/>
              </a:p>
            </p:txBody>
          </p:sp>
          <p:sp>
            <p:nvSpPr>
              <p:cNvPr id="20493" name="Text Box 42"/>
              <p:cNvSpPr txBox="1">
                <a:spLocks noChangeArrowheads="1"/>
              </p:cNvSpPr>
              <p:nvPr/>
            </p:nvSpPr>
            <p:spPr bwMode="auto">
              <a:xfrm>
                <a:off x="3424" y="2976"/>
                <a:ext cx="1497" cy="154"/>
              </a:xfrm>
              <a:prstGeom prst="rect">
                <a:avLst/>
              </a:prstGeom>
              <a:noFill/>
              <a:ln w="9525">
                <a:noFill/>
                <a:miter lim="800000"/>
                <a:headEnd/>
                <a:tailEnd/>
              </a:ln>
            </p:spPr>
            <p:txBody>
              <a:bodyPr/>
              <a:lstStyle/>
              <a:p>
                <a:r>
                  <a:rPr lang="fr-FR" sz="1200" b="1">
                    <a:solidFill>
                      <a:srgbClr val="000000"/>
                    </a:solidFill>
                    <a:latin typeface="Arial" charset="0"/>
                  </a:rPr>
                  <a:t>1</a:t>
                </a:r>
                <a:r>
                  <a:rPr lang="fr-FR" sz="1200" b="1" baseline="30000">
                    <a:solidFill>
                      <a:srgbClr val="000000"/>
                    </a:solidFill>
                    <a:latin typeface="Arial" charset="0"/>
                  </a:rPr>
                  <a:t>er</a:t>
                </a:r>
                <a:r>
                  <a:rPr lang="fr-FR" sz="1200" b="1">
                    <a:solidFill>
                      <a:srgbClr val="000000"/>
                    </a:solidFill>
                    <a:latin typeface="Arial" charset="0"/>
                  </a:rPr>
                  <a:t> ANNEAU        2éme ANNEAU</a:t>
                </a:r>
                <a:endParaRPr lang="fr-FR"/>
              </a:p>
            </p:txBody>
          </p:sp>
          <p:sp>
            <p:nvSpPr>
              <p:cNvPr id="20494" name="Text Box 43"/>
              <p:cNvSpPr txBox="1">
                <a:spLocks noChangeArrowheads="1"/>
              </p:cNvSpPr>
              <p:nvPr/>
            </p:nvSpPr>
            <p:spPr bwMode="auto">
              <a:xfrm>
                <a:off x="2064" y="3385"/>
                <a:ext cx="771" cy="154"/>
              </a:xfrm>
              <a:prstGeom prst="rect">
                <a:avLst/>
              </a:prstGeom>
              <a:noFill/>
              <a:ln w="9525">
                <a:noFill/>
                <a:miter lim="800000"/>
                <a:headEnd/>
                <a:tailEnd/>
              </a:ln>
            </p:spPr>
            <p:txBody>
              <a:bodyPr/>
              <a:lstStyle/>
              <a:p>
                <a:r>
                  <a:rPr lang="fr-FR" sz="1200" b="1">
                    <a:solidFill>
                      <a:srgbClr val="000000"/>
                    </a:solidFill>
                    <a:latin typeface="Arial" charset="0"/>
                  </a:rPr>
                  <a:t>1100 – 1400 mm</a:t>
                </a:r>
                <a:endParaRPr lang="fr-FR"/>
              </a:p>
            </p:txBody>
          </p:sp>
          <p:sp>
            <p:nvSpPr>
              <p:cNvPr id="20495" name="Text Box 44"/>
              <p:cNvSpPr txBox="1">
                <a:spLocks noChangeArrowheads="1"/>
              </p:cNvSpPr>
              <p:nvPr/>
            </p:nvSpPr>
            <p:spPr bwMode="auto">
              <a:xfrm>
                <a:off x="2563" y="3594"/>
                <a:ext cx="771" cy="154"/>
              </a:xfrm>
              <a:prstGeom prst="rect">
                <a:avLst/>
              </a:prstGeom>
              <a:noFill/>
              <a:ln w="9525">
                <a:noFill/>
                <a:miter lim="800000"/>
                <a:headEnd/>
                <a:tailEnd/>
              </a:ln>
            </p:spPr>
            <p:txBody>
              <a:bodyPr/>
              <a:lstStyle/>
              <a:p>
                <a:r>
                  <a:rPr lang="fr-FR" sz="1200" b="1">
                    <a:solidFill>
                      <a:srgbClr val="000000"/>
                    </a:solidFill>
                    <a:latin typeface="Arial" charset="0"/>
                  </a:rPr>
                  <a:t>1300 – 1650 mm</a:t>
                </a:r>
                <a:endParaRPr lang="fr-FR"/>
              </a:p>
            </p:txBody>
          </p:sp>
        </p:grpSp>
      </p:grpSp>
      <p:sp>
        <p:nvSpPr>
          <p:cNvPr id="50" name="Rectangle 2"/>
          <p:cNvSpPr txBox="1">
            <a:spLocks noChangeArrowheads="1"/>
          </p:cNvSpPr>
          <p:nvPr/>
        </p:nvSpPr>
        <p:spPr bwMode="auto">
          <a:xfrm>
            <a:off x="971550" y="577850"/>
            <a:ext cx="7129463" cy="619125"/>
          </a:xfrm>
          <a:prstGeom prst="rect">
            <a:avLst/>
          </a:prstGeom>
          <a:noFill/>
          <a:ln w="9525">
            <a:noFill/>
            <a:miter lim="800000"/>
            <a:headEnd/>
            <a:tailEnd/>
          </a:ln>
        </p:spPr>
        <p:txBody>
          <a:bodyPr anchor="ctr"/>
          <a:lstStyle/>
          <a:p>
            <a:pPr algn="ctr" eaLnBrk="0" hangingPunct="0">
              <a:defRPr/>
            </a:pPr>
            <a:r>
              <a:rPr lang="fr-FR" sz="3200" b="1" dirty="0">
                <a:solidFill>
                  <a:srgbClr val="008000"/>
                </a:solidFill>
                <a:latin typeface="Comic Sans MS" pitchFamily="66" charset="0"/>
                <a:cs typeface="ＭＳ Ｐゴシック" charset="0"/>
              </a:rPr>
              <a:t> </a:t>
            </a:r>
            <a:r>
              <a:rPr lang="fr-FR" sz="6600" dirty="0">
                <a:solidFill>
                  <a:srgbClr val="000099"/>
                </a:solidFill>
                <a:effectLst>
                  <a:outerShdw blurRad="38100" dist="38100" dir="2700000" algn="tl">
                    <a:srgbClr val="C0C0C0"/>
                  </a:outerShdw>
                </a:effectLst>
              </a:rPr>
              <a:t>Bouée Tube de Sauvetage (3)</a:t>
            </a:r>
          </a:p>
        </p:txBody>
      </p:sp>
      <p:sp>
        <p:nvSpPr>
          <p:cNvPr id="20487" name="Rectangle 50"/>
          <p:cNvSpPr>
            <a:spLocks noChangeArrowheads="1"/>
          </p:cNvSpPr>
          <p:nvPr/>
        </p:nvSpPr>
        <p:spPr bwMode="auto">
          <a:xfrm>
            <a:off x="323850" y="2233613"/>
            <a:ext cx="8569325" cy="1987550"/>
          </a:xfrm>
          <a:prstGeom prst="rect">
            <a:avLst/>
          </a:prstGeom>
          <a:noFill/>
          <a:ln w="9525">
            <a:noFill/>
            <a:miter lim="800000"/>
            <a:headEnd/>
            <a:tailEnd/>
          </a:ln>
        </p:spPr>
        <p:txBody>
          <a:bodyPr>
            <a:spAutoFit/>
          </a:bodyPr>
          <a:lstStyle/>
          <a:p>
            <a:pPr algn="just" defTabSz="450850" eaLnBrk="0" hangingPunct="0">
              <a:lnSpc>
                <a:spcPct val="85000"/>
              </a:lnSpc>
              <a:spcBef>
                <a:spcPct val="20000"/>
              </a:spcBef>
            </a:pPr>
            <a:r>
              <a:rPr lang="fr-FR" sz="2000" u="sng" dirty="0">
                <a:solidFill>
                  <a:srgbClr val="000099"/>
                </a:solidFill>
              </a:rPr>
              <a:t>Les anneaux</a:t>
            </a:r>
            <a:r>
              <a:rPr lang="fr-FR" sz="2000" dirty="0">
                <a:solidFill>
                  <a:srgbClr val="000099"/>
                </a:solidFill>
              </a:rPr>
              <a:t> </a:t>
            </a:r>
            <a:r>
              <a:rPr lang="fr-FR" sz="2000" dirty="0" smtClean="0">
                <a:solidFill>
                  <a:srgbClr val="000099"/>
                </a:solidFill>
              </a:rPr>
              <a:t>doivent </a:t>
            </a:r>
            <a:r>
              <a:rPr lang="fr-FR" sz="2000" dirty="0">
                <a:solidFill>
                  <a:srgbClr val="000099"/>
                </a:solidFill>
              </a:rPr>
              <a:t>être en laiton, en acier inoxydable (soudé) ou en nylon mais dans le cas du nylon, ils doivent être UV traités. </a:t>
            </a:r>
            <a:r>
              <a:rPr lang="fr-FR" sz="2000" dirty="0" smtClean="0">
                <a:solidFill>
                  <a:srgbClr val="000099"/>
                </a:solidFill>
              </a:rPr>
              <a:t>Ils </a:t>
            </a:r>
            <a:r>
              <a:rPr lang="fr-FR" sz="2000" dirty="0">
                <a:solidFill>
                  <a:srgbClr val="000099"/>
                </a:solidFill>
              </a:rPr>
              <a:t>doivent être de 37.5mm de diamètre, n'ayant aucun bord de dièse ou saillie qui </a:t>
            </a:r>
            <a:r>
              <a:rPr lang="fr-FR" sz="2000" dirty="0" smtClean="0">
                <a:solidFill>
                  <a:srgbClr val="000099"/>
                </a:solidFill>
              </a:rPr>
              <a:t>pourrait </a:t>
            </a:r>
            <a:r>
              <a:rPr lang="fr-FR" sz="2000" dirty="0">
                <a:solidFill>
                  <a:srgbClr val="000099"/>
                </a:solidFill>
              </a:rPr>
              <a:t>couper ou blesser le sauveteur ou le public.</a:t>
            </a:r>
          </a:p>
          <a:p>
            <a:pPr algn="just" defTabSz="450850" eaLnBrk="0" hangingPunct="0">
              <a:lnSpc>
                <a:spcPct val="85000"/>
              </a:lnSpc>
              <a:spcBef>
                <a:spcPct val="20000"/>
              </a:spcBef>
            </a:pPr>
            <a:r>
              <a:rPr lang="fr-FR" sz="2000" u="sng" dirty="0">
                <a:solidFill>
                  <a:srgbClr val="000099"/>
                </a:solidFill>
              </a:rPr>
              <a:t>Attache</a:t>
            </a:r>
            <a:r>
              <a:rPr lang="fr-FR" sz="2000" dirty="0">
                <a:solidFill>
                  <a:srgbClr val="000099"/>
                </a:solidFill>
              </a:rPr>
              <a:t> - l'attache sera un crochet KS2470-70 </a:t>
            </a:r>
            <a:r>
              <a:rPr lang="fr-FR" sz="2000" dirty="0" smtClean="0">
                <a:solidFill>
                  <a:srgbClr val="000099"/>
                </a:solidFill>
              </a:rPr>
              <a:t>en </a:t>
            </a:r>
            <a:r>
              <a:rPr lang="fr-FR" sz="2000" dirty="0">
                <a:solidFill>
                  <a:srgbClr val="000099"/>
                </a:solidFill>
              </a:rPr>
              <a:t>laiton ou </a:t>
            </a:r>
            <a:r>
              <a:rPr lang="fr-FR" sz="2000" dirty="0" smtClean="0">
                <a:solidFill>
                  <a:srgbClr val="000099"/>
                </a:solidFill>
              </a:rPr>
              <a:t>acier </a:t>
            </a:r>
            <a:r>
              <a:rPr lang="fr-FR" sz="2000" dirty="0">
                <a:solidFill>
                  <a:srgbClr val="000099"/>
                </a:solidFill>
              </a:rPr>
              <a:t>inoxydable avec une longueur hors tout de 70mm. Elle n'aura aucun bord ou saillie de dièse qui </a:t>
            </a:r>
            <a:r>
              <a:rPr lang="fr-FR" sz="2000" dirty="0" smtClean="0">
                <a:solidFill>
                  <a:srgbClr val="000099"/>
                </a:solidFill>
              </a:rPr>
              <a:t>pourrait </a:t>
            </a:r>
            <a:r>
              <a:rPr lang="fr-FR" sz="2000" dirty="0">
                <a:solidFill>
                  <a:srgbClr val="000099"/>
                </a:solidFill>
              </a:rPr>
              <a:t>couper ou blesser le sauveteur ou le public.</a:t>
            </a:r>
          </a:p>
        </p:txBody>
      </p:sp>
    </p:spTree>
  </p:cSld>
  <p:clrMapOvr>
    <a:masterClrMapping/>
  </p:clrMapOvr>
</p:sld>
</file>

<file path=ppt/theme/theme1.xml><?xml version="1.0" encoding="utf-8"?>
<a:theme xmlns:a="http://schemas.openxmlformats.org/drawingml/2006/main" name="FFSS - Eau Plate 2012">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FFSS - Eau Plate 2012</Template>
  <TotalTime>77</TotalTime>
  <Words>4904</Words>
  <Application>Microsoft Office PowerPoint</Application>
  <PresentationFormat>Affichage à l'écran (4:3)</PresentationFormat>
  <Paragraphs>439</Paragraphs>
  <Slides>49</Slides>
  <Notes>0</Notes>
  <HiddenSlides>0</HiddenSlides>
  <MMClips>0</MMClips>
  <ScaleCrop>false</ScaleCrop>
  <HeadingPairs>
    <vt:vector size="6" baseType="variant">
      <vt:variant>
        <vt:lpstr>Thème</vt:lpstr>
      </vt:variant>
      <vt:variant>
        <vt:i4>1</vt:i4>
      </vt:variant>
      <vt:variant>
        <vt:lpstr>Serveurs OLE incorporés</vt:lpstr>
      </vt:variant>
      <vt:variant>
        <vt:i4>0</vt:i4>
      </vt:variant>
      <vt:variant>
        <vt:lpstr>Titres des diapositives</vt:lpstr>
      </vt:variant>
      <vt:variant>
        <vt:i4>49</vt:i4>
      </vt:variant>
    </vt:vector>
  </HeadingPairs>
  <TitlesOfParts>
    <vt:vector size="50" baseType="lpstr">
      <vt:lpstr>FFSS - Eau Plate 2012</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fnac</dc:creator>
  <cp:lastModifiedBy>fnac</cp:lastModifiedBy>
  <cp:revision>8</cp:revision>
  <dcterms:created xsi:type="dcterms:W3CDTF">2012-01-06T10:22:38Z</dcterms:created>
  <dcterms:modified xsi:type="dcterms:W3CDTF">2012-01-16T09:52:45Z</dcterms:modified>
</cp:coreProperties>
</file>